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02" r:id="rId2"/>
  </p:sldMasterIdLst>
  <p:notesMasterIdLst>
    <p:notesMasterId r:id="rId36"/>
  </p:notesMasterIdLst>
  <p:handoutMasterIdLst>
    <p:handoutMasterId r:id="rId37"/>
  </p:handout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9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9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321435" algn="ctr" rtl="0" fontAlgn="base">
      <a:spcBef>
        <a:spcPct val="0"/>
      </a:spcBef>
      <a:spcAft>
        <a:spcPct val="0"/>
      </a:spcAft>
      <a:defRPr sz="39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642870" algn="ctr" rtl="0" fontAlgn="base">
      <a:spcBef>
        <a:spcPct val="0"/>
      </a:spcBef>
      <a:spcAft>
        <a:spcPct val="0"/>
      </a:spcAft>
      <a:defRPr sz="39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964304" algn="ctr" rtl="0" fontAlgn="base">
      <a:spcBef>
        <a:spcPct val="0"/>
      </a:spcBef>
      <a:spcAft>
        <a:spcPct val="0"/>
      </a:spcAft>
      <a:defRPr sz="39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285739" algn="ctr" rtl="0" fontAlgn="base">
      <a:spcBef>
        <a:spcPct val="0"/>
      </a:spcBef>
      <a:spcAft>
        <a:spcPct val="0"/>
      </a:spcAft>
      <a:defRPr sz="39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1607174" algn="l" defTabSz="642870" rtl="0" eaLnBrk="1" latinLnBrk="0" hangingPunct="1">
      <a:defRPr sz="39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1928608" algn="l" defTabSz="642870" rtl="0" eaLnBrk="1" latinLnBrk="0" hangingPunct="1">
      <a:defRPr sz="39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2250043" algn="l" defTabSz="642870" rtl="0" eaLnBrk="1" latinLnBrk="0" hangingPunct="1">
      <a:defRPr sz="39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2571478" algn="l" defTabSz="642870" rtl="0" eaLnBrk="1" latinLnBrk="0" hangingPunct="1">
      <a:defRPr sz="39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53">
          <p15:clr>
            <a:srgbClr val="A4A3A4"/>
          </p15:clr>
        </p15:guide>
        <p15:guide id="2" orient="horz" pos="768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240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orient="horz" pos="144">
          <p15:clr>
            <a:srgbClr val="A4A3A4"/>
          </p15:clr>
        </p15:guide>
        <p15:guide id="7" orient="horz" pos="3731">
          <p15:clr>
            <a:srgbClr val="A4A3A4"/>
          </p15:clr>
        </p15:guide>
        <p15:guide id="8" orient="horz" pos="3456">
          <p15:clr>
            <a:srgbClr val="A4A3A4"/>
          </p15:clr>
        </p15:guide>
        <p15:guide id="9" pos="345">
          <p15:clr>
            <a:srgbClr val="A4A3A4"/>
          </p15:clr>
        </p15:guide>
        <p15:guide id="10" pos="5481">
          <p15:clr>
            <a:srgbClr val="A4A3A4"/>
          </p15:clr>
        </p15:guide>
        <p15:guide id="11" pos="969">
          <p15:clr>
            <a:srgbClr val="A4A3A4"/>
          </p15:clr>
        </p15:guide>
        <p15:guide id="12" pos="2889">
          <p15:clr>
            <a:srgbClr val="A4A3A4"/>
          </p15:clr>
        </p15:guide>
        <p15:guide id="13" pos="489">
          <p15:clr>
            <a:srgbClr val="A4A3A4"/>
          </p15:clr>
        </p15:guide>
        <p15:guide id="14" pos="52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4F7"/>
    <a:srgbClr val="115E67"/>
    <a:srgbClr val="EB9000"/>
    <a:srgbClr val="404040"/>
    <a:srgbClr val="ABC7CA"/>
    <a:srgbClr val="A2ACAB"/>
    <a:srgbClr val="004FA7"/>
    <a:srgbClr val="FFCC00"/>
    <a:srgbClr val="9900CC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2" autoAdjust="0"/>
    <p:restoredTop sz="97192" autoAdjust="0"/>
  </p:normalViewPr>
  <p:slideViewPr>
    <p:cSldViewPr>
      <p:cViewPr varScale="1">
        <p:scale>
          <a:sx n="93" d="100"/>
          <a:sy n="93" d="100"/>
        </p:scale>
        <p:origin x="900" y="72"/>
      </p:cViewPr>
      <p:guideLst>
        <p:guide orient="horz" pos="4053"/>
        <p:guide orient="horz" pos="768"/>
        <p:guide orient="horz" pos="1200"/>
        <p:guide orient="horz" pos="240"/>
        <p:guide orient="horz" pos="2160"/>
        <p:guide orient="horz" pos="144"/>
        <p:guide orient="horz" pos="3731"/>
        <p:guide orient="horz" pos="3456"/>
        <p:guide pos="345"/>
        <p:guide pos="5481"/>
        <p:guide pos="969"/>
        <p:guide pos="2889"/>
        <p:guide pos="489"/>
        <p:guide pos="52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115E67">
                  <a:alpha val="62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dPt>
            <c:idx val="1"/>
            <c:bubble3D val="0"/>
            <c:spPr>
              <a:solidFill>
                <a:srgbClr val="ABC7CA">
                  <a:alpha val="40000"/>
                </a:srgb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Internet</c:v>
                </c:pt>
              </c:strCache>
            </c:strRef>
          </c:tx>
          <c:spPr>
            <a:ln w="50800">
              <a:solidFill>
                <a:srgbClr val="115E67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2001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8</c:v>
                </c:pt>
                <c:pt idx="1">
                  <c:v>11</c:v>
                </c:pt>
                <c:pt idx="2">
                  <c:v>15</c:v>
                </c:pt>
                <c:pt idx="3">
                  <c:v>24</c:v>
                </c:pt>
                <c:pt idx="4">
                  <c:v>24</c:v>
                </c:pt>
                <c:pt idx="5">
                  <c:v>29</c:v>
                </c:pt>
                <c:pt idx="6">
                  <c:v>32</c:v>
                </c:pt>
                <c:pt idx="7">
                  <c:v>36</c:v>
                </c:pt>
                <c:pt idx="8">
                  <c:v>37</c:v>
                </c:pt>
                <c:pt idx="9">
                  <c:v>40</c:v>
                </c:pt>
                <c:pt idx="10">
                  <c:v>42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Signs </c:v>
                </c:pt>
              </c:strCache>
            </c:strRef>
          </c:tx>
          <c:spPr>
            <a:ln w="50800">
              <a:solidFill>
                <a:srgbClr val="ABC7CA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2001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15</c:v>
                </c:pt>
                <c:pt idx="1">
                  <c:v>16</c:v>
                </c:pt>
                <c:pt idx="2">
                  <c:v>16</c:v>
                </c:pt>
                <c:pt idx="3">
                  <c:v>15</c:v>
                </c:pt>
                <c:pt idx="4">
                  <c:v>15</c:v>
                </c:pt>
                <c:pt idx="5">
                  <c:v>14</c:v>
                </c:pt>
                <c:pt idx="6">
                  <c:v>15</c:v>
                </c:pt>
                <c:pt idx="7">
                  <c:v>12</c:v>
                </c:pt>
                <c:pt idx="8">
                  <c:v>11</c:v>
                </c:pt>
                <c:pt idx="9">
                  <c:v>11</c:v>
                </c:pt>
                <c:pt idx="10">
                  <c:v>10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Print Ads</c:v>
                </c:pt>
              </c:strCache>
            </c:strRef>
          </c:tx>
          <c:spPr>
            <a:ln w="50800">
              <a:solidFill>
                <a:srgbClr val="A2ACAB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2001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7</c:v>
                </c:pt>
                <c:pt idx="1">
                  <c:v>7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8677088"/>
        <c:axId val="228677480"/>
      </c:lineChart>
      <c:catAx>
        <c:axId val="228677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Arial" pitchFamily="34" charset="0"/>
              </a:defRPr>
            </a:pPr>
            <a:endParaRPr lang="en-US"/>
          </a:p>
        </c:txPr>
        <c:crossAx val="228677480"/>
        <c:crosses val="autoZero"/>
        <c:auto val="1"/>
        <c:lblAlgn val="ctr"/>
        <c:lblOffset val="100"/>
        <c:noMultiLvlLbl val="0"/>
      </c:catAx>
      <c:valAx>
        <c:axId val="228677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677088"/>
        <c:crosses val="autoZero"/>
        <c:crossBetween val="between"/>
      </c:valAx>
      <c:spPr>
        <a:solidFill>
          <a:schemeClr val="lt1"/>
        </a:solidFill>
        <a:ln w="25400" cap="flat" cmpd="sng" algn="ctr">
          <a:noFill/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000" b="1" i="0" baseline="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FEA10-DBA1-5744-86FB-8AC9620691F6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71957-C15C-6C4B-85D9-18F2BE7F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750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31521" y="4560571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8" rIns="96655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1529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ill Sans" charset="0"/>
        <a:ea typeface="ＭＳ Ｐゴシック" charset="-128"/>
        <a:cs typeface="+mn-cs"/>
      </a:defRPr>
    </a:lvl1pPr>
    <a:lvl2pPr marL="321435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ill Sans" charset="0"/>
        <a:ea typeface="ＭＳ Ｐゴシック" charset="-128"/>
        <a:cs typeface="+mn-cs"/>
      </a:defRPr>
    </a:lvl2pPr>
    <a:lvl3pPr marL="64287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ill Sans" charset="0"/>
        <a:ea typeface="ＭＳ Ｐゴシック" charset="-128"/>
        <a:cs typeface="+mn-cs"/>
      </a:defRPr>
    </a:lvl3pPr>
    <a:lvl4pPr marL="964304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ill Sans" charset="0"/>
        <a:ea typeface="ＭＳ Ｐゴシック" charset="-128"/>
        <a:cs typeface="+mn-cs"/>
      </a:defRPr>
    </a:lvl4pPr>
    <a:lvl5pPr marL="1285739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ill Sans" charset="0"/>
        <a:ea typeface="ＭＳ Ｐゴシック" charset="-128"/>
        <a:cs typeface="+mn-cs"/>
      </a:defRPr>
    </a:lvl5pPr>
    <a:lvl6pPr marL="1607174" algn="l" defTabSz="3214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8608" algn="l" defTabSz="3214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50043" algn="l" defTabSz="3214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1478" algn="l" defTabSz="3214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928937"/>
            <a:ext cx="8229023" cy="1143000"/>
          </a:xfrm>
          <a:prstGeom prst="rect">
            <a:avLst/>
          </a:prstGeom>
        </p:spPr>
        <p:txBody>
          <a:bodyPr vert="horz" lIns="84216" tIns="42108" rIns="84216" bIns="42108"/>
          <a:lstStyle>
            <a:lvl1pPr algn="ctr">
              <a:defRPr sz="2900" b="0" i="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343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no ic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382000" cy="334962"/>
          </a:xfrm>
          <a:prstGeom prst="rect">
            <a:avLst/>
          </a:prstGeom>
        </p:spPr>
        <p:txBody>
          <a:bodyPr vert="horz"/>
          <a:lstStyle>
            <a:lvl1pPr algn="r">
              <a:defRPr sz="1400" cap="all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9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blank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027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381000"/>
          </a:xfrm>
          <a:prstGeom prst="rect">
            <a:avLst/>
          </a:prstGeom>
        </p:spPr>
        <p:txBody>
          <a:bodyPr vert="horz"/>
          <a:lstStyle>
            <a:lvl1pPr algn="r">
              <a:defRPr sz="1400" cap="all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2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tor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381000"/>
          </a:xfrm>
          <a:prstGeom prst="rect">
            <a:avLst/>
          </a:prstGeom>
        </p:spPr>
        <p:txBody>
          <a:bodyPr vert="horz"/>
          <a:lstStyle>
            <a:lvl1pPr algn="r">
              <a:defRPr sz="1400" cap="all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43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8" y="6228398"/>
            <a:ext cx="411480" cy="411480"/>
          </a:xfrm>
          <a:prstGeom prst="rect">
            <a:avLst/>
          </a:prstGeom>
        </p:spPr>
      </p:pic>
      <p:sp>
        <p:nvSpPr>
          <p:cNvPr id="12" name="Title 10"/>
          <p:cNvSpPr txBox="1">
            <a:spLocks/>
          </p:cNvSpPr>
          <p:nvPr userDrawn="1"/>
        </p:nvSpPr>
        <p:spPr>
          <a:xfrm>
            <a:off x="1981200" y="274638"/>
            <a:ext cx="6781800" cy="334962"/>
          </a:xfrm>
          <a:prstGeom prst="rect">
            <a:avLst/>
          </a:prstGeom>
        </p:spPr>
        <p:txBody>
          <a:bodyPr vert="horz"/>
          <a:lstStyle>
            <a:lvl1pPr algn="r" defTabSz="4572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baseline="0" dirty="0" smtClean="0">
                <a:solidFill>
                  <a:schemeClr val="bg1">
                    <a:lumMod val="50000"/>
                  </a:schemeClr>
                </a:solidFill>
              </a:rPr>
              <a:t>by </a:t>
            </a:r>
            <a:r>
              <a:rPr lang="en-US" sz="1000" baseline="0" dirty="0" err="1" smtClean="0">
                <a:solidFill>
                  <a:schemeClr val="bg1">
                    <a:lumMod val="50000"/>
                  </a:schemeClr>
                </a:solidFill>
              </a:rPr>
              <a:t>realtor.com</a:t>
            </a:r>
            <a:r>
              <a:rPr lang="en-US" sz="1000" baseline="0" dirty="0" smtClean="0">
                <a:solidFill>
                  <a:schemeClr val="bg1">
                    <a:lumMod val="50000"/>
                  </a:schemeClr>
                </a:solidFill>
              </a:rPr>
              <a:t>®</a:t>
            </a:r>
            <a:endParaRPr lang="en-US" sz="1000" baseline="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895600" y="228600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cap="all" dirty="0" smtClean="0">
                <a:latin typeface="Arial"/>
                <a:cs typeface="Arial"/>
              </a:rPr>
              <a:t>SHOWCASE</a:t>
            </a:r>
            <a:r>
              <a:rPr lang="en-US" sz="1400" kern="12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ヒラギノ角ゴ ProN W3" charset="-128"/>
                <a:cs typeface="Arial"/>
                <a:sym typeface="Gill Sans" charset="0"/>
              </a:rPr>
              <a:t>℠</a:t>
            </a:r>
            <a:r>
              <a:rPr lang="en-US" sz="1400" cap="all" dirty="0" smtClean="0">
                <a:latin typeface="Arial"/>
                <a:cs typeface="Arial"/>
              </a:rPr>
              <a:t> LISTING ENHANCEMENTS |</a:t>
            </a:r>
            <a:endParaRPr lang="en-US" sz="1400" cap="al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813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/>
          <p:cNvSpPr txBox="1">
            <a:spLocks/>
          </p:cNvSpPr>
          <p:nvPr userDrawn="1"/>
        </p:nvSpPr>
        <p:spPr>
          <a:xfrm>
            <a:off x="1981200" y="274638"/>
            <a:ext cx="6781800" cy="334962"/>
          </a:xfrm>
          <a:prstGeom prst="rect">
            <a:avLst/>
          </a:prstGeom>
        </p:spPr>
        <p:txBody>
          <a:bodyPr vert="horz"/>
          <a:lstStyle>
            <a:lvl1pPr algn="r" defTabSz="4572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baseline="0" dirty="0" smtClean="0">
                <a:solidFill>
                  <a:schemeClr val="bg1">
                    <a:lumMod val="50000"/>
                  </a:schemeClr>
                </a:solidFill>
              </a:rPr>
              <a:t>by </a:t>
            </a:r>
            <a:r>
              <a:rPr lang="en-US" sz="1000" baseline="0" dirty="0" err="1" smtClean="0">
                <a:solidFill>
                  <a:schemeClr val="bg1">
                    <a:lumMod val="50000"/>
                  </a:schemeClr>
                </a:solidFill>
              </a:rPr>
              <a:t>realtor.com</a:t>
            </a:r>
            <a:r>
              <a:rPr lang="en-US" sz="1000" baseline="0" dirty="0" smtClean="0">
                <a:solidFill>
                  <a:schemeClr val="bg1">
                    <a:lumMod val="50000"/>
                  </a:schemeClr>
                </a:solidFill>
              </a:rPr>
              <a:t>®</a:t>
            </a:r>
            <a:endParaRPr lang="en-US" sz="1000" baseline="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895600" y="228600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cap="all" dirty="0" smtClean="0">
                <a:latin typeface="Arial"/>
                <a:cs typeface="Arial"/>
              </a:rPr>
              <a:t>Featured homes</a:t>
            </a:r>
            <a:r>
              <a:rPr lang="en-US" sz="1400" kern="12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ヒラギノ角ゴ ProN W3" charset="-128"/>
                <a:cs typeface="Arial"/>
                <a:sym typeface="Gill Sans" charset="0"/>
              </a:rPr>
              <a:t>℠</a:t>
            </a:r>
            <a:r>
              <a:rPr lang="en-US" sz="1400" cap="all" dirty="0" smtClean="0">
                <a:latin typeface="Arial"/>
                <a:cs typeface="Arial"/>
              </a:rPr>
              <a:t> |</a:t>
            </a:r>
            <a:endParaRPr lang="en-US" sz="1400" cap="all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8" y="6228398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4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0"/>
          <p:cNvSpPr txBox="1">
            <a:spLocks/>
          </p:cNvSpPr>
          <p:nvPr userDrawn="1"/>
        </p:nvSpPr>
        <p:spPr>
          <a:xfrm>
            <a:off x="1981200" y="274638"/>
            <a:ext cx="6781800" cy="334962"/>
          </a:xfrm>
          <a:prstGeom prst="rect">
            <a:avLst/>
          </a:prstGeom>
        </p:spPr>
        <p:txBody>
          <a:bodyPr vert="horz"/>
          <a:lstStyle>
            <a:lvl1pPr algn="r" defTabSz="4572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baseline="0" dirty="0" smtClean="0">
                <a:solidFill>
                  <a:schemeClr val="bg1">
                    <a:lumMod val="50000"/>
                  </a:schemeClr>
                </a:solidFill>
              </a:rPr>
              <a:t>by </a:t>
            </a:r>
            <a:r>
              <a:rPr lang="en-US" sz="1000" baseline="0" dirty="0" err="1" smtClean="0">
                <a:solidFill>
                  <a:schemeClr val="bg1">
                    <a:lumMod val="50000"/>
                  </a:schemeClr>
                </a:solidFill>
              </a:rPr>
              <a:t>realtor.com</a:t>
            </a:r>
            <a:r>
              <a:rPr lang="en-US" sz="1000" baseline="0" dirty="0" smtClean="0">
                <a:solidFill>
                  <a:schemeClr val="bg1">
                    <a:lumMod val="50000"/>
                  </a:schemeClr>
                </a:solidFill>
              </a:rPr>
              <a:t>®</a:t>
            </a:r>
            <a:endParaRPr lang="en-US" sz="1000" baseline="0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95600" y="228600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cap="all" dirty="0" smtClean="0">
                <a:latin typeface="Arial"/>
                <a:cs typeface="Arial"/>
              </a:rPr>
              <a:t>Featured CMA</a:t>
            </a:r>
            <a:r>
              <a:rPr lang="en-US" sz="1400" kern="12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ヒラギノ角ゴ ProN W3" charset="-128"/>
                <a:cs typeface="Arial"/>
                <a:sym typeface="Gill Sans" charset="0"/>
              </a:rPr>
              <a:t>℠</a:t>
            </a:r>
            <a:r>
              <a:rPr lang="en-US" sz="1400" cap="all" dirty="0" smtClean="0">
                <a:latin typeface="Arial"/>
                <a:cs typeface="Arial"/>
              </a:rPr>
              <a:t> |</a:t>
            </a:r>
            <a:endParaRPr lang="en-US" sz="1400" cap="all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8" y="6228398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7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5" r:id="rId2"/>
    <p:sldLayoutId id="2147483693" r:id="rId3"/>
    <p:sldLayoutId id="2147483701" r:id="rId4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5pPr>
      <a:lvl6pPr marL="321435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6pPr>
      <a:lvl7pPr marL="642870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7pPr>
      <a:lvl8pPr marL="964304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8pPr>
      <a:lvl9pPr marL="1285739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9pPr>
    </p:titleStyle>
    <p:bodyStyle>
      <a:lvl1pPr marL="241076" indent="-241076" algn="ctr" rtl="0" eaLnBrk="0" fontAlgn="base" hangingPunct="0">
        <a:spcBef>
          <a:spcPts val="773"/>
        </a:spcBef>
        <a:spcAft>
          <a:spcPct val="0"/>
        </a:spcAft>
        <a:defRPr sz="3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428580" indent="-107145" algn="ctr" rtl="0" eaLnBrk="0" fontAlgn="base" hangingPunct="0">
        <a:spcBef>
          <a:spcPts val="703"/>
        </a:spcBef>
        <a:spcAft>
          <a:spcPct val="0"/>
        </a:spcAft>
        <a:defRPr sz="2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883945" indent="-241076" algn="ctr" rtl="0" eaLnBrk="0" fontAlgn="base" hangingPunct="0">
        <a:spcBef>
          <a:spcPts val="562"/>
        </a:spcBef>
        <a:spcAft>
          <a:spcPct val="0"/>
        </a:spcAft>
        <a:defRPr sz="22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348240" indent="-383936" algn="ctr" rtl="0" eaLnBrk="0" fontAlgn="base" hangingPunct="0">
        <a:spcBef>
          <a:spcPts val="492"/>
        </a:spcBef>
        <a:spcAft>
          <a:spcPct val="0"/>
        </a:spcAft>
        <a:defRPr sz="17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1803606" indent="-517866" algn="ctr" rtl="0" eaLnBrk="0" fontAlgn="base" hangingPunct="0">
        <a:spcBef>
          <a:spcPts val="492"/>
        </a:spcBef>
        <a:spcAft>
          <a:spcPct val="0"/>
        </a:spcAft>
        <a:defRPr sz="17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2125041" algn="ctr" rtl="0" fontAlgn="base">
        <a:spcBef>
          <a:spcPts val="492"/>
        </a:spcBef>
        <a:spcAft>
          <a:spcPct val="0"/>
        </a:spcAft>
        <a:defRPr sz="17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446475" algn="ctr" rtl="0" fontAlgn="base">
        <a:spcBef>
          <a:spcPts val="492"/>
        </a:spcBef>
        <a:spcAft>
          <a:spcPct val="0"/>
        </a:spcAft>
        <a:defRPr sz="17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2767911" algn="ctr" rtl="0" fontAlgn="base">
        <a:spcBef>
          <a:spcPts val="492"/>
        </a:spcBef>
        <a:spcAft>
          <a:spcPct val="0"/>
        </a:spcAft>
        <a:defRPr sz="17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089344" algn="ctr" rtl="0" fontAlgn="base">
        <a:spcBef>
          <a:spcPts val="492"/>
        </a:spcBef>
        <a:spcAft>
          <a:spcPct val="0"/>
        </a:spcAft>
        <a:defRPr sz="17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35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70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04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39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74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08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43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478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58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4" r:id="rId2"/>
    <p:sldLayoutId id="2147483704" r:id="rId3"/>
    <p:sldLayoutId id="2147483705" r:id="rId4"/>
    <p:sldLayoutId id="2147483706" r:id="rId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hyperlink" Target="mailto:george.fotion@homeispalosverdes.com" TargetMode="External"/><Relationship Id="rId4" Type="http://schemas.openxmlformats.org/officeDocument/2006/relationships/hyperlink" Target="http://www.bestpalosverdeshomes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hyperlink" Target="http://www.woundedwarriorproject.org/" TargetMode="External"/><Relationship Id="rId4" Type="http://schemas.openxmlformats.org/officeDocument/2006/relationships/hyperlink" Target="http://www.pvpef.org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stpalosverdeshomes.com/palos-verdes-real-estate-agents-endorsement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0182" y="5286375"/>
            <a:ext cx="4087091" cy="836768"/>
          </a:xfrm>
          <a:prstGeom prst="rect">
            <a:avLst/>
          </a:prstGeom>
          <a:noFill/>
        </p:spPr>
        <p:txBody>
          <a:bodyPr wrap="square" lIns="84216" tIns="42108" rIns="84216" bIns="42108" rtlCol="0">
            <a:spAutoFit/>
          </a:bodyPr>
          <a:lstStyle/>
          <a:p>
            <a:pPr algn="l"/>
            <a:r>
              <a:rPr lang="en-US" sz="1300" dirty="0">
                <a:solidFill>
                  <a:srgbClr val="A2ACAB"/>
                </a:solidFill>
                <a:latin typeface="Arial"/>
                <a:cs typeface="Arial"/>
              </a:rPr>
              <a:t> Prepared for:</a:t>
            </a:r>
          </a:p>
          <a:p>
            <a:pPr algn="l"/>
            <a:r>
              <a:rPr lang="en-US" sz="2400" b="1" cap="all" dirty="0" smtClean="0">
                <a:solidFill>
                  <a:srgbClr val="ABC7CA"/>
                </a:solidFill>
                <a:latin typeface="Arial"/>
                <a:cs typeface="Arial"/>
              </a:rPr>
              <a:t>ANY FAMILY RESIDENCE</a:t>
            </a:r>
            <a:endParaRPr lang="en-US" sz="2400" b="1" cap="all" dirty="0">
              <a:solidFill>
                <a:srgbClr val="ABC7CA"/>
              </a:solidFill>
              <a:latin typeface="Arial"/>
              <a:cs typeface="Arial"/>
            </a:endParaRPr>
          </a:p>
          <a:p>
            <a:pPr algn="l"/>
            <a:r>
              <a:rPr lang="en-US" sz="1100" dirty="0" smtClean="0">
                <a:solidFill>
                  <a:srgbClr val="EB9000"/>
                </a:solidFill>
                <a:latin typeface="Arial"/>
                <a:cs typeface="Arial"/>
              </a:rPr>
              <a:t>1234 Main Street  </a:t>
            </a:r>
            <a:r>
              <a:rPr lang="en-US" sz="1100" dirty="0">
                <a:solidFill>
                  <a:srgbClr val="EB9000"/>
                </a:solidFill>
                <a:latin typeface="Arial"/>
                <a:cs typeface="Arial"/>
              </a:rPr>
              <a:t>|  Any Town  |  USA  00000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7158037" cy="13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82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434" y="2390752"/>
            <a:ext cx="7343773" cy="362904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Pricing </a:t>
            </a:r>
            <a:r>
              <a:rPr lang="en-US" dirty="0" smtClean="0">
                <a:solidFill>
                  <a:srgbClr val="A2ACAB"/>
                </a:solidFill>
              </a:rPr>
              <a:t>vs. </a:t>
            </a:r>
            <a:r>
              <a:rPr lang="en-US" dirty="0" smtClean="0"/>
              <a:t>potential buyers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sp>
        <p:nvSpPr>
          <p:cNvPr id="7" name="Rectangle 7"/>
          <p:cNvSpPr>
            <a:spLocks/>
          </p:cNvSpPr>
          <p:nvPr/>
        </p:nvSpPr>
        <p:spPr bwMode="auto">
          <a:xfrm>
            <a:off x="789290" y="1219200"/>
            <a:ext cx="6370320" cy="113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lnSpc>
                <a:spcPct val="150000"/>
              </a:lnSpc>
              <a:spcAft>
                <a:spcPts val="651"/>
              </a:spcAft>
            </a:pPr>
            <a:r>
              <a:rPr lang="en-US" sz="1800" b="1" dirty="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rPr>
              <a:t>Properly priced</a:t>
            </a:r>
            <a:r>
              <a:rPr lang="en-US" sz="1800" dirty="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rPr>
              <a:t>, you will have the possibility of </a:t>
            </a:r>
          </a:p>
          <a:p>
            <a:pPr algn="l">
              <a:lnSpc>
                <a:spcPts val="1680"/>
              </a:lnSpc>
              <a:spcAft>
                <a:spcPts val="651"/>
              </a:spcAft>
            </a:pPr>
            <a:r>
              <a:rPr lang="en-US" sz="1800" dirty="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rPr>
              <a:t>many more buyers competing for your property.  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1536122" y="2526091"/>
            <a:ext cx="1981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spcAft>
                <a:spcPts val="51"/>
              </a:spcAft>
            </a:pPr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Asking Price Compared </a:t>
            </a:r>
            <a:b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to Market Value</a:t>
            </a:r>
            <a:endParaRPr lang="en-US" sz="1200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0" name="Rectangle 7"/>
          <p:cNvSpPr>
            <a:spLocks/>
          </p:cNvSpPr>
          <p:nvPr/>
        </p:nvSpPr>
        <p:spPr bwMode="auto">
          <a:xfrm>
            <a:off x="5029200" y="2526091"/>
            <a:ext cx="2514600" cy="119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r">
              <a:spcAft>
                <a:spcPts val="51"/>
              </a:spcAft>
            </a:pPr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Percentage of Potential Buyers who will look for Property</a:t>
            </a:r>
            <a:endParaRPr lang="en-US" sz="1200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2512434" y="4067152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spcAft>
                <a:spcPts val="51"/>
              </a:spcAft>
            </a:pPr>
            <a:r>
              <a:rPr lang="en-US" sz="10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Market Value</a:t>
            </a:r>
            <a:endParaRPr lang="en-US" sz="1000" dirty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4" name="Rectangle 7"/>
          <p:cNvSpPr>
            <a:spLocks/>
          </p:cNvSpPr>
          <p:nvPr/>
        </p:nvSpPr>
        <p:spPr bwMode="auto">
          <a:xfrm>
            <a:off x="2817234" y="3609952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spcAft>
                <a:spcPts val="51"/>
              </a:spcAft>
            </a:pPr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+10%</a:t>
            </a:r>
            <a:endParaRPr lang="en-US" sz="1200" b="1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5" name="Rectangle 7"/>
          <p:cNvSpPr>
            <a:spLocks/>
          </p:cNvSpPr>
          <p:nvPr/>
        </p:nvSpPr>
        <p:spPr bwMode="auto">
          <a:xfrm>
            <a:off x="3198234" y="3076552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spcAft>
                <a:spcPts val="51"/>
              </a:spcAft>
            </a:pPr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+15%</a:t>
            </a:r>
            <a:endParaRPr lang="en-US" sz="1200" b="1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6" name="Rectangle 7"/>
          <p:cNvSpPr>
            <a:spLocks/>
          </p:cNvSpPr>
          <p:nvPr/>
        </p:nvSpPr>
        <p:spPr bwMode="auto">
          <a:xfrm>
            <a:off x="1752600" y="5133952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spcAft>
                <a:spcPts val="51"/>
              </a:spcAft>
            </a:pPr>
            <a:r>
              <a:rPr lang="en-US" sz="1200" b="1" dirty="0" smtClean="0">
                <a:solidFill>
                  <a:srgbClr val="A2ACAB"/>
                </a:solidFill>
                <a:latin typeface="Arial" charset="0"/>
                <a:cs typeface="Arial" charset="0"/>
                <a:sym typeface="Arial" charset="0"/>
              </a:rPr>
              <a:t>-15%</a:t>
            </a:r>
            <a:endParaRPr lang="en-US" sz="1200" b="1" dirty="0">
              <a:solidFill>
                <a:srgbClr val="A2ACAB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2133600" y="4524352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spcAft>
                <a:spcPts val="51"/>
              </a:spcAft>
            </a:pPr>
            <a:r>
              <a:rPr lang="en-US" sz="1200" b="1" dirty="0" smtClean="0">
                <a:solidFill>
                  <a:srgbClr val="A2ACAB"/>
                </a:solidFill>
                <a:latin typeface="Arial" charset="0"/>
                <a:cs typeface="Arial" charset="0"/>
                <a:sym typeface="Arial" charset="0"/>
              </a:rPr>
              <a:t>-10%</a:t>
            </a:r>
            <a:endParaRPr lang="en-US" sz="1200" b="1" dirty="0">
              <a:solidFill>
                <a:srgbClr val="A2ACAB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6172200" y="4067152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spcAft>
                <a:spcPts val="51"/>
              </a:spcAft>
            </a:pPr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60%</a:t>
            </a:r>
            <a:endParaRPr lang="en-US" sz="1200" b="1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5867400" y="3609952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spcAft>
                <a:spcPts val="51"/>
              </a:spcAft>
            </a:pPr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30%</a:t>
            </a:r>
            <a:endParaRPr lang="en-US" sz="1200" b="1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5486400" y="3076552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spcAft>
                <a:spcPts val="51"/>
              </a:spcAft>
            </a:pPr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10%</a:t>
            </a:r>
            <a:endParaRPr lang="en-US" sz="1200" b="1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1" name="Rectangle 7"/>
          <p:cNvSpPr>
            <a:spLocks/>
          </p:cNvSpPr>
          <p:nvPr/>
        </p:nvSpPr>
        <p:spPr bwMode="auto">
          <a:xfrm>
            <a:off x="6934200" y="5133952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spcAft>
                <a:spcPts val="51"/>
              </a:spcAft>
            </a:pPr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90%</a:t>
            </a:r>
            <a:endParaRPr lang="en-US" sz="1200" b="1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2" name="Rectangle 7"/>
          <p:cNvSpPr>
            <a:spLocks/>
          </p:cNvSpPr>
          <p:nvPr/>
        </p:nvSpPr>
        <p:spPr bwMode="auto">
          <a:xfrm>
            <a:off x="6553200" y="4524352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spcAft>
                <a:spcPts val="51"/>
              </a:spcAft>
            </a:pPr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75%</a:t>
            </a:r>
            <a:endParaRPr lang="en-US" sz="1200" b="1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pricing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sp>
        <p:nvSpPr>
          <p:cNvPr id="23" name="Rectangle 6"/>
          <p:cNvSpPr>
            <a:spLocks/>
          </p:cNvSpPr>
          <p:nvPr/>
        </p:nvSpPr>
        <p:spPr bwMode="auto">
          <a:xfrm>
            <a:off x="792498" y="1234440"/>
            <a:ext cx="6957060" cy="13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9084" tIns="29084" rIns="29084" bIns="29084" anchor="t"/>
          <a:lstStyle/>
          <a:p>
            <a:pPr algn="l"/>
            <a:r>
              <a:rPr lang="en-US" sz="1800" dirty="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rPr>
              <a:t>I will negotiate on your behalf to help get </a:t>
            </a:r>
            <a:r>
              <a:rPr lang="en-US" sz="1800" b="1" dirty="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rPr>
              <a:t>the best price at the best term</a:t>
            </a:r>
            <a:r>
              <a:rPr lang="en-US" sz="1800" dirty="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rPr>
              <a:t>s in the shortest amount of time.</a:t>
            </a:r>
          </a:p>
        </p:txBody>
      </p:sp>
      <p:sp>
        <p:nvSpPr>
          <p:cNvPr id="24" name="Rectangle 7"/>
          <p:cNvSpPr>
            <a:spLocks/>
          </p:cNvSpPr>
          <p:nvPr/>
        </p:nvSpPr>
        <p:spPr bwMode="auto">
          <a:xfrm>
            <a:off x="1798338" y="5054600"/>
            <a:ext cx="5867400" cy="89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r"/>
            <a:r>
              <a:rPr lang="en-US" sz="1800" dirty="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rPr>
              <a:t>Over time a home that has not been sold may attract offers below market value.</a:t>
            </a:r>
          </a:p>
        </p:txBody>
      </p:sp>
      <p:pic>
        <p:nvPicPr>
          <p:cNvPr id="4" name="Picture 3" descr="price-marketvalu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3" y="1629060"/>
            <a:ext cx="8055743" cy="3980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3" y="1629060"/>
            <a:ext cx="8055743" cy="3980879"/>
          </a:xfrm>
          <a:prstGeom prst="rect">
            <a:avLst/>
          </a:prstGeom>
        </p:spPr>
      </p:pic>
      <p:sp>
        <p:nvSpPr>
          <p:cNvPr id="26" name="Oval 6"/>
          <p:cNvSpPr>
            <a:spLocks/>
          </p:cNvSpPr>
          <p:nvPr/>
        </p:nvSpPr>
        <p:spPr bwMode="auto">
          <a:xfrm>
            <a:off x="2438400" y="2590800"/>
            <a:ext cx="2786525" cy="1676400"/>
          </a:xfrm>
          <a:prstGeom prst="ellipse">
            <a:avLst/>
          </a:prstGeom>
          <a:solidFill>
            <a:srgbClr val="FFFF00">
              <a:alpha val="7059"/>
            </a:srgbClr>
          </a:solidFill>
          <a:ln w="38100" cap="flat" cmpd="sng" algn="ctr">
            <a:solidFill>
              <a:srgbClr val="115E6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35921" dir="2700000" algn="ctr" rotWithShape="0">
              <a:schemeClr val="bg2">
                <a:alpha val="39998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/>
          </a:p>
        </p:txBody>
      </p:sp>
      <p:sp>
        <p:nvSpPr>
          <p:cNvPr id="28" name="Oval 6"/>
          <p:cNvSpPr>
            <a:spLocks/>
          </p:cNvSpPr>
          <p:nvPr/>
        </p:nvSpPr>
        <p:spPr bwMode="auto">
          <a:xfrm>
            <a:off x="4563293" y="3048000"/>
            <a:ext cx="2533206" cy="1524000"/>
          </a:xfrm>
          <a:prstGeom prst="ellipse">
            <a:avLst/>
          </a:prstGeom>
          <a:solidFill>
            <a:srgbClr val="FFFF00">
              <a:alpha val="7059"/>
            </a:srgbClr>
          </a:solidFill>
          <a:ln w="38100" cap="flat" cmpd="sng" algn="ctr">
            <a:solidFill>
              <a:srgbClr val="115E6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35921" dir="2700000" algn="ctr" rotWithShape="0">
              <a:schemeClr val="bg2">
                <a:alpha val="39998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2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 animBg="1"/>
      <p:bldP spid="26" grpId="1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sale </a:t>
            </a:r>
            <a:r>
              <a:rPr lang="en-US" dirty="0" err="1" smtClean="0"/>
              <a:t>comparables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sp>
        <p:nvSpPr>
          <p:cNvPr id="11" name="Rectangle 2"/>
          <p:cNvSpPr>
            <a:spLocks/>
          </p:cNvSpPr>
          <p:nvPr/>
        </p:nvSpPr>
        <p:spPr bwMode="auto">
          <a:xfrm>
            <a:off x="9620064" y="7083028"/>
            <a:ext cx="45184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9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14" name="Rectangle 6"/>
          <p:cNvSpPr>
            <a:spLocks/>
          </p:cNvSpPr>
          <p:nvPr/>
        </p:nvSpPr>
        <p:spPr bwMode="auto">
          <a:xfrm>
            <a:off x="771483" y="1981200"/>
            <a:ext cx="715331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Many buyers these days are using computer algorithms such as Zillow to get an idea of value.  </a:t>
            </a:r>
          </a:p>
          <a:p>
            <a:pPr algn="l"/>
            <a:endParaRPr lang="en-US" sz="1800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  <a:sym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You may have already received from me the following algorithms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HomeIsPV.SmartHomeValue.com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CoreLogic</a:t>
            </a: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 (from one of the nation’s largest title companies research division)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RPR (another independent real estate research think tank)</a:t>
            </a:r>
          </a:p>
          <a:p>
            <a:pPr algn="l"/>
            <a:endParaRPr lang="en-US" sz="1800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No computer algorithm can substitute however for a professional Realtor’s market value audit to help estimate what a buyer in today’s market will pay for your home.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  <a:sym typeface="Arial" charset="0"/>
            </a:endParaRPr>
          </a:p>
          <a:p>
            <a:pPr algn="l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5" name="Rectangle 6"/>
          <p:cNvSpPr>
            <a:spLocks/>
          </p:cNvSpPr>
          <p:nvPr/>
        </p:nvSpPr>
        <p:spPr bwMode="auto">
          <a:xfrm>
            <a:off x="776288" y="1219200"/>
            <a:ext cx="73771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A snapshot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of comparable homes sold recently in your area.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9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Competitive market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sp>
        <p:nvSpPr>
          <p:cNvPr id="11" name="Rectangle 2"/>
          <p:cNvSpPr>
            <a:spLocks/>
          </p:cNvSpPr>
          <p:nvPr/>
        </p:nvSpPr>
        <p:spPr bwMode="auto">
          <a:xfrm>
            <a:off x="9620064" y="7083028"/>
            <a:ext cx="45184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9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15" name="Rectangle 6"/>
          <p:cNvSpPr>
            <a:spLocks/>
          </p:cNvSpPr>
          <p:nvPr/>
        </p:nvSpPr>
        <p:spPr bwMode="auto">
          <a:xfrm>
            <a:off x="776288" y="1219200"/>
            <a:ext cx="73771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88" y="1981200"/>
            <a:ext cx="6067424" cy="4838774"/>
          </a:xfrm>
          <a:prstGeom prst="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219200" y="2917371"/>
            <a:ext cx="6781800" cy="762000"/>
          </a:xfrm>
          <a:prstGeom prst="rect">
            <a:avLst/>
          </a:prstGeom>
          <a:noFill/>
          <a:ln w="38100" cap="flat" cmpd="sng" algn="ctr">
            <a:solidFill>
              <a:srgbClr val="115E6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 anchor="t">
            <a:noAutofit/>
          </a:bodyPr>
          <a:lstStyle/>
          <a:p>
            <a:r>
              <a:rPr lang="en-US" sz="3600" b="1" dirty="0" smtClean="0">
                <a:solidFill>
                  <a:srgbClr val="115E67"/>
                </a:solidFill>
                <a:latin typeface="+mj-lt"/>
              </a:rPr>
              <a:t>Discussion of Market Value</a:t>
            </a:r>
            <a:endParaRPr lang="en-US" sz="3600" b="1" dirty="0">
              <a:solidFill>
                <a:srgbClr val="115E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980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</a:t>
            </a:r>
            <a:r>
              <a:rPr lang="en-US" smtClean="0"/>
              <a:t>of your home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sp>
        <p:nvSpPr>
          <p:cNvPr id="8" name="Rectangle 7"/>
          <p:cNvSpPr>
            <a:spLocks/>
          </p:cNvSpPr>
          <p:nvPr/>
        </p:nvSpPr>
        <p:spPr bwMode="auto">
          <a:xfrm>
            <a:off x="1102079" y="2057401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rPr>
              <a:t>In addition to my efforts, the associates in my office may be assisting me in locating buyers, showing and selling your home.</a:t>
            </a:r>
          </a:p>
        </p:txBody>
      </p:sp>
      <p:pic>
        <p:nvPicPr>
          <p:cNvPr id="9" name="Picture 8" descr="for-sale_sig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8791" y="1524000"/>
            <a:ext cx="3443288" cy="54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46975"/>
            <a:ext cx="3657600" cy="4239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internet home search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048203719"/>
              </p:ext>
            </p:extLst>
          </p:nvPr>
        </p:nvGraphicFramePr>
        <p:xfrm>
          <a:off x="3581400" y="1600200"/>
          <a:ext cx="6011466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10"/>
          <p:cNvSpPr>
            <a:spLocks/>
          </p:cNvSpPr>
          <p:nvPr/>
        </p:nvSpPr>
        <p:spPr bwMode="auto">
          <a:xfrm>
            <a:off x="5867400" y="3657600"/>
            <a:ext cx="1981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6400" b="1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90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%</a:t>
            </a:r>
            <a:endParaRPr lang="en-US" sz="4000" b="1" baseline="30000" dirty="0">
              <a:solidFill>
                <a:schemeClr val="bg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Rectangle 10"/>
          <p:cNvSpPr>
            <a:spLocks/>
          </p:cNvSpPr>
          <p:nvPr/>
        </p:nvSpPr>
        <p:spPr bwMode="auto">
          <a:xfrm>
            <a:off x="4586288" y="1356360"/>
            <a:ext cx="3733800" cy="62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Home Buyers And Sellers</a:t>
            </a:r>
            <a:endParaRPr lang="en-US" sz="1200" b="1" baseline="30000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776288" y="1828800"/>
            <a:ext cx="309008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7867" indent="-187867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b="1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90</a:t>
            </a:r>
            <a:r>
              <a:rPr lang="en-US" sz="1800" b="1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% </a:t>
            </a:r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of home buyers and sellers use the internet to search </a:t>
            </a:r>
            <a:r>
              <a:rPr lang="en-US" sz="1800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for </a:t>
            </a:r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their home</a:t>
            </a:r>
            <a:r>
              <a:rPr lang="en-US" sz="1800" kern="800" baseline="300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1</a:t>
            </a: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765027" y="2895600"/>
            <a:ext cx="3187908" cy="100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Reach the widest audience of potential buyers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765028" y="3723640"/>
            <a:ext cx="3185159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More buyers = better chance of finding one that is willing to meet your terms, price and desired closing date</a:t>
            </a:r>
          </a:p>
        </p:txBody>
      </p:sp>
      <p:sp>
        <p:nvSpPr>
          <p:cNvPr id="11" name="Rectangle 17"/>
          <p:cNvSpPr>
            <a:spLocks/>
          </p:cNvSpPr>
          <p:nvPr/>
        </p:nvSpPr>
        <p:spPr bwMode="auto">
          <a:xfrm>
            <a:off x="533181" y="6434138"/>
            <a:ext cx="5885736" cy="41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lnSpc>
                <a:spcPts val="2290"/>
              </a:lnSpc>
            </a:pPr>
            <a:r>
              <a:rPr lang="en-US" sz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Source: National Association of REALTORS</a:t>
            </a:r>
            <a:r>
              <a:rPr lang="en-US" sz="800" baseline="300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®</a:t>
            </a:r>
            <a:r>
              <a:rPr lang="en-US" sz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, Profile of Home Buyers and Sellers, </a:t>
            </a:r>
            <a:r>
              <a:rPr lang="en-US" sz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2012</a:t>
            </a:r>
            <a:endParaRPr lang="en-US" sz="800" dirty="0">
              <a:solidFill>
                <a:srgbClr val="7F7F7F"/>
              </a:solidFill>
              <a:latin typeface="Arial"/>
              <a:cs typeface="Arial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494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utoUpdateAnimBg="0"/>
      <p:bldP spid="6" grpId="0" autoUpdateAnimBg="0"/>
      <p:bldP spid="7" grpId="0" autoUpdateAnimBg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buyers find homes</a:t>
            </a:r>
            <a:endParaRPr lang="en-US" dirty="0"/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776288" y="1223660"/>
            <a:ext cx="48625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800" b="1" kern="8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42</a:t>
            </a:r>
            <a:r>
              <a:rPr lang="en-US" sz="1800" b="1" kern="800" dirty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% of buyers </a:t>
            </a:r>
            <a:r>
              <a:rPr lang="en-US" sz="1800" kern="800" dirty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found a home via the internet – up from 8% in 2001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2"/>
          <a:stretch/>
        </p:blipFill>
        <p:spPr bwMode="auto">
          <a:xfrm>
            <a:off x="524428" y="2866131"/>
            <a:ext cx="8123719" cy="253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6"/>
          <p:cNvSpPr>
            <a:spLocks/>
          </p:cNvSpPr>
          <p:nvPr/>
        </p:nvSpPr>
        <p:spPr bwMode="auto">
          <a:xfrm rot="21120000">
            <a:off x="7646893" y="3020253"/>
            <a:ext cx="726877" cy="437296"/>
          </a:xfrm>
          <a:prstGeom prst="ellipse">
            <a:avLst/>
          </a:prstGeom>
          <a:solidFill>
            <a:srgbClr val="FFFF00">
              <a:alpha val="7059"/>
            </a:srgbClr>
          </a:solidFill>
          <a:ln w="38100" cap="flat" cmpd="sng" algn="ctr">
            <a:solidFill>
              <a:srgbClr val="115E6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35921" dir="2700000" algn="ctr" rotWithShape="0">
              <a:schemeClr val="bg2">
                <a:alpha val="39998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/>
          </a:p>
        </p:txBody>
      </p:sp>
      <p:sp>
        <p:nvSpPr>
          <p:cNvPr id="13" name="Oval 6"/>
          <p:cNvSpPr>
            <a:spLocks/>
          </p:cNvSpPr>
          <p:nvPr/>
        </p:nvSpPr>
        <p:spPr bwMode="auto">
          <a:xfrm rot="21120000">
            <a:off x="2446630" y="3020253"/>
            <a:ext cx="726877" cy="437296"/>
          </a:xfrm>
          <a:prstGeom prst="ellipse">
            <a:avLst/>
          </a:prstGeom>
          <a:solidFill>
            <a:srgbClr val="FFFF00">
              <a:alpha val="7059"/>
            </a:srgbClr>
          </a:solidFill>
          <a:ln w="38100" cap="flat" cmpd="sng" algn="ctr">
            <a:solidFill>
              <a:srgbClr val="115E6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35921" dir="2700000" algn="ctr" rotWithShape="0">
              <a:schemeClr val="bg2">
                <a:alpha val="39998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/>
          </a:p>
        </p:txBody>
      </p:sp>
      <p:sp>
        <p:nvSpPr>
          <p:cNvPr id="14" name="Rectangle 17"/>
          <p:cNvSpPr>
            <a:spLocks/>
          </p:cNvSpPr>
          <p:nvPr/>
        </p:nvSpPr>
        <p:spPr bwMode="auto">
          <a:xfrm>
            <a:off x="533181" y="6434138"/>
            <a:ext cx="5885736" cy="41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lnSpc>
                <a:spcPts val="2290"/>
              </a:lnSpc>
            </a:pPr>
            <a:r>
              <a:rPr lang="en-US" sz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Source: National Association of REALTORS</a:t>
            </a:r>
            <a:r>
              <a:rPr lang="en-US" sz="800" baseline="300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®</a:t>
            </a:r>
            <a:r>
              <a:rPr lang="en-US" sz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, Profile of Home Buyers and Sellers, </a:t>
            </a:r>
            <a:r>
              <a:rPr lang="en-US" sz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2012</a:t>
            </a:r>
            <a:endParaRPr lang="en-US" sz="800" dirty="0">
              <a:solidFill>
                <a:srgbClr val="7F7F7F"/>
              </a:solidFill>
              <a:latin typeface="Arial"/>
              <a:cs typeface="Arial"/>
              <a:sym typeface="Arial" charset="0"/>
            </a:endParaRPr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776288" y="2438400"/>
            <a:ext cx="6310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200" b="1" kern="800" dirty="0" smtClean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Where buyers found the home they purchased, 2001-2012 </a:t>
            </a:r>
            <a:r>
              <a:rPr lang="en-US" sz="900" kern="800" dirty="0" smtClean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(Percentage Distribution)</a:t>
            </a:r>
            <a:endParaRPr lang="en-US" sz="900" kern="800" dirty="0">
              <a:solidFill>
                <a:srgbClr val="115E67"/>
              </a:solidFill>
              <a:latin typeface="Arial"/>
              <a:cs typeface="Arial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59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75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12" grpId="0" animBg="1"/>
      <p:bldP spid="13" grpId="0" animBg="1"/>
      <p:bldP spid="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46975"/>
            <a:ext cx="3657600" cy="4239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buyers found their homes</a:t>
            </a:r>
            <a:endParaRPr lang="en-US" dirty="0"/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776288" y="1994976"/>
            <a:ext cx="3092827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7867" indent="-187867" algn="l"/>
            <a:r>
              <a:rPr lang="en-US" sz="1800" kern="800" dirty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b="1" kern="800" dirty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2002: </a:t>
            </a:r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Internet surpassed print ads</a:t>
            </a: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765028" y="2889056"/>
            <a:ext cx="3187908" cy="6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b="1" kern="800" dirty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2004: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More buyers found their home on internet than from signs</a:t>
            </a: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765028" y="4053011"/>
            <a:ext cx="3187907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b="1" kern="800" dirty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2009: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The internet is THREE TIMES as powerful as signs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267200" y="1676400"/>
            <a:ext cx="4767211" cy="3024505"/>
            <a:chOff x="4267200" y="1676400"/>
            <a:chExt cx="4767211" cy="3024505"/>
          </a:xfrm>
        </p:grpSpPr>
        <p:sp>
          <p:nvSpPr>
            <p:cNvPr id="4" name="Rectangle 10"/>
            <p:cNvSpPr>
              <a:spLocks/>
            </p:cNvSpPr>
            <p:nvPr/>
          </p:nvSpPr>
          <p:spPr bwMode="auto">
            <a:xfrm>
              <a:off x="6016472" y="3481705"/>
              <a:ext cx="19812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6400" b="1" dirty="0" smtClean="0">
                  <a:solidFill>
                    <a:schemeClr val="bg1"/>
                  </a:solidFill>
                  <a:latin typeface="Arial" charset="0"/>
                  <a:cs typeface="Arial" charset="0"/>
                  <a:sym typeface="Arial" charset="0"/>
                </a:rPr>
                <a:t>90</a:t>
              </a:r>
              <a:r>
                <a:rPr lang="en-US" sz="4000" b="1" dirty="0" smtClean="0">
                  <a:solidFill>
                    <a:schemeClr val="bg1"/>
                  </a:solidFill>
                  <a:latin typeface="Arial" charset="0"/>
                  <a:cs typeface="Arial" charset="0"/>
                  <a:sym typeface="Arial" charset="0"/>
                </a:rPr>
                <a:t>%</a:t>
              </a:r>
              <a:endParaRPr lang="en-US" sz="4000" b="1" baseline="300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267200" y="1676400"/>
              <a:ext cx="4767211" cy="3024505"/>
              <a:chOff x="3561504" y="2080895"/>
              <a:chExt cx="6333594" cy="4018281"/>
            </a:xfrm>
          </p:grpSpPr>
          <p:graphicFrame>
            <p:nvGraphicFramePr>
              <p:cNvPr id="15" name="Chart 14"/>
              <p:cNvGraphicFramePr/>
              <p:nvPr>
                <p:extLst>
                  <p:ext uri="{D42A27DB-BD31-4B8C-83A1-F6EECF244321}">
                    <p14:modId xmlns:p14="http://schemas.microsoft.com/office/powerpoint/2010/main" val="3414158695"/>
                  </p:ext>
                </p:extLst>
              </p:nvPr>
            </p:nvGraphicFramePr>
            <p:xfrm>
              <a:off x="3561504" y="2080895"/>
              <a:ext cx="6333594" cy="401828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6" name="TextBox 15"/>
              <p:cNvSpPr txBox="1"/>
              <p:nvPr/>
            </p:nvSpPr>
            <p:spPr>
              <a:xfrm>
                <a:off x="6756740" y="2522780"/>
                <a:ext cx="2134711" cy="368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b="1" dirty="0" smtClean="0">
                    <a:solidFill>
                      <a:srgbClr val="115E67"/>
                    </a:solidFill>
                    <a:latin typeface="Arial" pitchFamily="34" charset="0"/>
                    <a:cs typeface="Arial" pitchFamily="34" charset="0"/>
                  </a:rPr>
                  <a:t>Internet 42%</a:t>
                </a:r>
                <a:endParaRPr lang="en-US" sz="1200" b="1" dirty="0">
                  <a:solidFill>
                    <a:srgbClr val="115E67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769113" y="5118017"/>
                <a:ext cx="1832087" cy="368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b="1" dirty="0" smtClean="0">
                    <a:solidFill>
                      <a:srgbClr val="115E67"/>
                    </a:solidFill>
                    <a:latin typeface="Arial" pitchFamily="34" charset="0"/>
                    <a:cs typeface="Arial" pitchFamily="34" charset="0"/>
                  </a:rPr>
                  <a:t>Print Ads 1%</a:t>
                </a:r>
                <a:endParaRPr lang="en-US" sz="1200" b="1" dirty="0">
                  <a:solidFill>
                    <a:srgbClr val="115E67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143875" y="4510593"/>
                <a:ext cx="1371600" cy="368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b="1" dirty="0" smtClean="0">
                    <a:solidFill>
                      <a:srgbClr val="115E67"/>
                    </a:solidFill>
                    <a:latin typeface="Arial" pitchFamily="34" charset="0"/>
                    <a:cs typeface="Arial" pitchFamily="34" charset="0"/>
                  </a:rPr>
                  <a:t>Signs 10%</a:t>
                </a:r>
                <a:endParaRPr lang="en-US" sz="1200" b="1" dirty="0">
                  <a:solidFill>
                    <a:srgbClr val="115E67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9" name="Rectangle 17"/>
          <p:cNvSpPr>
            <a:spLocks/>
          </p:cNvSpPr>
          <p:nvPr/>
        </p:nvSpPr>
        <p:spPr bwMode="auto">
          <a:xfrm>
            <a:off x="533181" y="6434138"/>
            <a:ext cx="5885736" cy="41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>
              <a:lnSpc>
                <a:spcPts val="2290"/>
              </a:lnSpc>
            </a:pPr>
            <a:r>
              <a:rPr lang="en-US" sz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Source: National Association of REALTORS</a:t>
            </a:r>
            <a:r>
              <a:rPr lang="en-US" sz="800" baseline="300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®</a:t>
            </a:r>
            <a:r>
              <a:rPr lang="en-US" sz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, Profile of Home Buyers and Sellers, </a:t>
            </a:r>
            <a:r>
              <a:rPr lang="en-US" sz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2012</a:t>
            </a:r>
            <a:endParaRPr lang="en-US" sz="800" dirty="0">
              <a:solidFill>
                <a:srgbClr val="7F7F7F"/>
              </a:solidFill>
              <a:latin typeface="Arial"/>
              <a:cs typeface="Arial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41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>
            <a:spLocks/>
          </p:cNvSpPr>
          <p:nvPr/>
        </p:nvSpPr>
        <p:spPr bwMode="auto">
          <a:xfrm>
            <a:off x="3886200" y="2229891"/>
            <a:ext cx="3339703" cy="3238500"/>
          </a:xfrm>
          <a:prstGeom prst="ellipse">
            <a:avLst/>
          </a:prstGeom>
          <a:solidFill>
            <a:srgbClr val="115E67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  <a:extLst/>
        </p:spPr>
        <p:txBody>
          <a:bodyPr lIns="0" tIns="0" rIns="0" bIns="0"/>
          <a:lstStyle/>
          <a:p>
            <a:endParaRPr lang="en-US" dirty="0">
              <a:solidFill>
                <a:srgbClr val="115E6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of all worlds</a:t>
            </a:r>
            <a:endParaRPr lang="en-US" dirty="0"/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776288" y="1223660"/>
            <a:ext cx="48625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 defTabSz="992764">
              <a:defRPr/>
            </a:pPr>
            <a:r>
              <a:rPr lang="en-US" sz="1800" b="1" kern="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I market to buyers </a:t>
            </a:r>
            <a:r>
              <a:rPr lang="en-US" sz="1800" kern="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who </a:t>
            </a:r>
            <a:r>
              <a:rPr lang="en-US" sz="1800" kern="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are </a:t>
            </a:r>
            <a:r>
              <a:rPr lang="en-US" sz="1800" kern="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on our site </a:t>
            </a:r>
            <a:r>
              <a:rPr lang="en-US" sz="1800" i="1" kern="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PLUS</a:t>
            </a:r>
            <a:r>
              <a:rPr lang="en-US" sz="1800" kern="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 buyers who have not yet picked a broker.</a:t>
            </a:r>
            <a:endParaRPr lang="en-US" sz="1800" i="1" kern="0" dirty="0">
              <a:solidFill>
                <a:srgbClr val="404040"/>
              </a:solidFill>
              <a:latin typeface="Arial" charset="0"/>
              <a:sym typeface="Arial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6063595" y="1828800"/>
            <a:ext cx="2598420" cy="5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Buyers who are just on </a:t>
            </a:r>
            <a:endParaRPr lang="en-US" sz="1200" b="1" dirty="0" smtClean="0">
              <a:solidFill>
                <a:srgbClr val="115E67"/>
              </a:solidFill>
              <a:latin typeface="Arial" charset="0"/>
              <a:sym typeface="Arial" charset="0"/>
            </a:endParaRPr>
          </a:p>
          <a:p>
            <a:r>
              <a:rPr lang="en-US" sz="1200" b="1" dirty="0" err="1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r</a:t>
            </a:r>
            <a:r>
              <a:rPr lang="en-US" sz="1200" b="1" dirty="0" err="1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ealtor.com</a:t>
            </a:r>
            <a:r>
              <a:rPr lang="en-US" sz="1200" b="1" baseline="30000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®</a:t>
            </a:r>
            <a:endParaRPr lang="en-US" sz="1200" b="1" baseline="30000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4" name="Rectangle 10"/>
          <p:cNvSpPr>
            <a:spLocks/>
          </p:cNvSpPr>
          <p:nvPr/>
        </p:nvSpPr>
        <p:spPr bwMode="auto">
          <a:xfrm>
            <a:off x="5287149" y="5598100"/>
            <a:ext cx="3202186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Buyers who search </a:t>
            </a:r>
            <a:b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our local site and </a:t>
            </a:r>
            <a:r>
              <a:rPr lang="en-US" sz="1200" b="1" dirty="0" err="1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realtor.com</a:t>
            </a:r>
            <a:r>
              <a:rPr lang="en-US" sz="1200" b="1" baseline="30000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®</a:t>
            </a:r>
            <a:endParaRPr lang="en-US" sz="1200" b="1" baseline="30000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6" name="Rectangle 13"/>
          <p:cNvSpPr>
            <a:spLocks/>
          </p:cNvSpPr>
          <p:nvPr/>
        </p:nvSpPr>
        <p:spPr bwMode="auto">
          <a:xfrm>
            <a:off x="2620149" y="6096000"/>
            <a:ext cx="1522512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Print ads</a:t>
            </a:r>
            <a:endParaRPr lang="en-US" sz="1200" b="1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8" name="Rectangle 15"/>
          <p:cNvSpPr>
            <a:spLocks/>
          </p:cNvSpPr>
          <p:nvPr/>
        </p:nvSpPr>
        <p:spPr bwMode="auto">
          <a:xfrm>
            <a:off x="581705" y="2209800"/>
            <a:ext cx="167189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 b="1" dirty="0" smtClean="0">
                <a:solidFill>
                  <a:srgbClr val="115E67"/>
                </a:solidFill>
                <a:latin typeface="Arial" charset="0"/>
                <a:cs typeface="Arial" charset="0"/>
                <a:sym typeface="Arial" charset="0"/>
              </a:rPr>
              <a:t>Buyers search our local web site</a:t>
            </a:r>
            <a:endParaRPr lang="en-US" sz="1200" b="1" dirty="0">
              <a:solidFill>
                <a:srgbClr val="115E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1600200" y="2590800"/>
            <a:ext cx="1143000" cy="685800"/>
          </a:xfrm>
          <a:prstGeom prst="line">
            <a:avLst/>
          </a:prstGeom>
          <a:noFill/>
          <a:ln w="9525">
            <a:solidFill>
              <a:srgbClr val="7F7F7F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0" name="Oval 17"/>
          <p:cNvSpPr>
            <a:spLocks/>
          </p:cNvSpPr>
          <p:nvPr/>
        </p:nvSpPr>
        <p:spPr bwMode="auto">
          <a:xfrm>
            <a:off x="1897112" y="2225129"/>
            <a:ext cx="3386361" cy="3283744"/>
          </a:xfrm>
          <a:prstGeom prst="ellipse">
            <a:avLst/>
          </a:prstGeom>
          <a:solidFill>
            <a:srgbClr val="ABC7CA">
              <a:alpha val="64000"/>
            </a:srgb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  <a:extLst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1" name="Oval 12"/>
          <p:cNvSpPr>
            <a:spLocks/>
          </p:cNvSpPr>
          <p:nvPr/>
        </p:nvSpPr>
        <p:spPr bwMode="auto">
          <a:xfrm>
            <a:off x="4137661" y="4869507"/>
            <a:ext cx="913507" cy="885825"/>
          </a:xfrm>
          <a:prstGeom prst="ellipse">
            <a:avLst/>
          </a:prstGeom>
          <a:solidFill>
            <a:srgbClr val="EB9000">
              <a:alpha val="71000"/>
            </a:srgb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  <a:extLst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4878288" y="4072979"/>
            <a:ext cx="1903512" cy="1413421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H="1">
            <a:off x="3429000" y="5410200"/>
            <a:ext cx="1157288" cy="609601"/>
          </a:xfrm>
          <a:prstGeom prst="line">
            <a:avLst/>
          </a:prstGeom>
          <a:noFill/>
          <a:ln w="9525">
            <a:solidFill>
              <a:srgbClr val="7F7F7F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381000" y="6459375"/>
            <a:ext cx="5884426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>
              <a:lnSpc>
                <a:spcPts val="2290"/>
              </a:lnSpc>
            </a:pPr>
            <a:r>
              <a:rPr lang="en-US" sz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For illustrative purposes. Varies by broker and region.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5897880" y="2285999"/>
            <a:ext cx="1264919" cy="851305"/>
          </a:xfrm>
          <a:prstGeom prst="line">
            <a:avLst/>
          </a:prstGeom>
          <a:noFill/>
          <a:ln w="9525">
            <a:solidFill>
              <a:srgbClr val="59595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74043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utoUpdateAnimBg="0"/>
      <p:bldP spid="9" grpId="0" autoUpdateAnimBg="0"/>
      <p:bldP spid="14" grpId="0" autoUpdateAnimBg="0"/>
      <p:bldP spid="16" grpId="0" autoUpdateAnimBg="0"/>
      <p:bldP spid="18" grpId="0" autoUpdateAnimBg="0"/>
      <p:bldP spid="19" grpId="0" animBg="1"/>
      <p:bldP spid="20" grpId="0" animBg="1"/>
      <p:bldP spid="21" grpId="0" animBg="1"/>
      <p:bldP spid="15" grpId="0" animBg="1"/>
      <p:bldP spid="1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46975"/>
            <a:ext cx="3657600" cy="4239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 that matter</a:t>
            </a:r>
            <a:endParaRPr lang="en-US" dirty="0"/>
          </a:p>
        </p:txBody>
      </p:sp>
      <p:sp>
        <p:nvSpPr>
          <p:cNvPr id="19" name="Rectangle 3"/>
          <p:cNvSpPr>
            <a:spLocks/>
          </p:cNvSpPr>
          <p:nvPr/>
        </p:nvSpPr>
        <p:spPr bwMode="auto">
          <a:xfrm>
            <a:off x="776288" y="2011680"/>
            <a:ext cx="2956560" cy="178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700" kern="800" dirty="0" err="1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Realtor.com</a:t>
            </a:r>
            <a:r>
              <a:rPr lang="en-US" sz="1700" kern="800" baseline="300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®</a:t>
            </a:r>
            <a:r>
              <a:rPr lang="en-US" sz="1700" kern="8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 is the </a:t>
            </a:r>
            <a:r>
              <a:rPr lang="en-US" sz="1700" b="1" i="1" kern="8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industry’s most engaging </a:t>
            </a:r>
            <a:r>
              <a:rPr lang="en-US" sz="1700" kern="8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real estate search site.*</a:t>
            </a:r>
            <a:endParaRPr lang="en-US" sz="1700" kern="800" dirty="0">
              <a:solidFill>
                <a:srgbClr val="404040"/>
              </a:solidFill>
              <a:latin typeface="Arial"/>
              <a:cs typeface="Arial"/>
              <a:sym typeface="Arial" charset="0"/>
            </a:endParaRPr>
          </a:p>
        </p:txBody>
      </p:sp>
      <p:sp>
        <p:nvSpPr>
          <p:cNvPr id="20" name="Rectangle 3"/>
          <p:cNvSpPr>
            <a:spLocks/>
          </p:cNvSpPr>
          <p:nvPr/>
        </p:nvSpPr>
        <p:spPr bwMode="auto">
          <a:xfrm>
            <a:off x="776288" y="3190240"/>
            <a:ext cx="3032760" cy="13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228600" indent="-228600" algn="l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700" kern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  <a:sym typeface="Arial" charset="0"/>
              </a:rPr>
              <a:t>More Minutes</a:t>
            </a:r>
            <a:endParaRPr lang="en-US" sz="1700" kern="8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  <a:sym typeface="Arial" charset="0"/>
            </a:endParaRPr>
          </a:p>
          <a:p>
            <a:pPr marL="228600" indent="-228600" algn="l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700" kern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  <a:sym typeface="Arial" charset="0"/>
              </a:rPr>
              <a:t>More Visits</a:t>
            </a:r>
          </a:p>
          <a:p>
            <a:pPr marL="228600" indent="-228600" algn="l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700" kern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  <a:sym typeface="Arial" charset="0"/>
              </a:rPr>
              <a:t>More Pages Viewed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252" y="1295400"/>
            <a:ext cx="4173930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39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  <p:bldP spid="2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b="34145"/>
          <a:stretch/>
        </p:blipFill>
        <p:spPr>
          <a:xfrm>
            <a:off x="547469" y="1219200"/>
            <a:ext cx="3657600" cy="3175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Realtor</a:t>
            </a:r>
            <a:r>
              <a:rPr lang="en-US" baseline="30000" dirty="0" smtClean="0"/>
              <a:t>®</a:t>
            </a:r>
            <a:r>
              <a:rPr lang="en-US" dirty="0" smtClean="0"/>
              <a:t> profile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sp>
        <p:nvSpPr>
          <p:cNvPr id="5" name="Rectangle 7"/>
          <p:cNvSpPr>
            <a:spLocks/>
          </p:cNvSpPr>
          <p:nvPr/>
        </p:nvSpPr>
        <p:spPr bwMode="auto">
          <a:xfrm>
            <a:off x="776288" y="1676400"/>
            <a:ext cx="4023360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700" b="1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Call Realty Company</a:t>
            </a:r>
            <a:endParaRPr lang="en-US" sz="1700" b="1" dirty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n-US" sz="17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433 Via </a:t>
            </a:r>
            <a:r>
              <a:rPr lang="en-US" sz="1700" dirty="0" err="1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Corta</a:t>
            </a:r>
            <a:endParaRPr lang="en-US" sz="1700" dirty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n-US" sz="17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Palos Verdes Estates, CA 90274</a:t>
            </a:r>
            <a:endParaRPr lang="en-US" sz="1700" dirty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n-US" sz="17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  <a:hlinkClick r:id="rId4"/>
              </a:rPr>
              <a:t>www.bestpalosverdeshomes.com</a:t>
            </a:r>
            <a:endParaRPr lang="en-US" sz="1700" dirty="0" smtClean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n-US" sz="17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310.346.6467</a:t>
            </a:r>
          </a:p>
          <a:p>
            <a:pPr algn="l"/>
            <a:r>
              <a:rPr lang="en-US" sz="17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  <a:hlinkClick r:id="rId5"/>
              </a:rPr>
              <a:t>george.fotion@homeispalosverdes.com</a:t>
            </a:r>
            <a:endParaRPr lang="en-US" sz="1700" dirty="0" smtClean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  <a:p>
            <a:pPr algn="l"/>
            <a:endParaRPr lang="en-US" sz="1700" dirty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Licensed since May 1980 BRE # 785373</a:t>
            </a:r>
            <a:endParaRPr lang="en-US" sz="1600" dirty="0">
              <a:solidFill>
                <a:srgbClr val="7F7F7F"/>
              </a:solidFill>
              <a:latin typeface="Arial" charset="0"/>
              <a:cs typeface="Arial" charset="0"/>
              <a:sym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Double Major B.A. in Econ &amp; Psych</a:t>
            </a:r>
            <a:endParaRPr lang="en-US" sz="1600" dirty="0">
              <a:solidFill>
                <a:srgbClr val="7F7F7F"/>
              </a:solidFill>
              <a:latin typeface="Arial" charset="0"/>
              <a:cs typeface="Arial" charset="0"/>
              <a:sym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Multi Award Winning Marketing Broker for National Relocation Companies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Palos Verdes Specialist Certification</a:t>
            </a:r>
            <a:endParaRPr lang="en-US" sz="1600" dirty="0">
              <a:solidFill>
                <a:srgbClr val="7F7F7F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69747"/>
            <a:ext cx="2309606" cy="3079475"/>
          </a:xfrm>
          <a:prstGeom prst="rect">
            <a:avLst/>
          </a:prstGeom>
          <a:ln w="12700" cmpd="sng">
            <a:solidFill>
              <a:srgbClr val="169FD8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76288" y="4876800"/>
            <a:ext cx="6867318" cy="992798"/>
          </a:xfrm>
          <a:prstGeom prst="rect">
            <a:avLst/>
          </a:prstGeom>
          <a:noFill/>
        </p:spPr>
        <p:txBody>
          <a:bodyPr wrap="square" lIns="99276" tIns="49638" rIns="99276" bIns="49638" rtlCol="0">
            <a:spAutoFit/>
          </a:bodyPr>
          <a:lstStyle/>
          <a:p>
            <a:pPr algn="l"/>
            <a:r>
              <a:rPr lang="en-US" sz="1400" i="1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The MISSION is simple … implement strategies &amp; tactics to create a “gravity well” of demand for you home in a compressed period of time thus causing your home to sell faster and for its highest possible market price.</a:t>
            </a:r>
            <a:endParaRPr lang="en-US" sz="1400" i="1" dirty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74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19200"/>
            <a:ext cx="3657600" cy="426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networking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05"/>
          <a:stretch/>
        </p:blipFill>
        <p:spPr>
          <a:xfrm>
            <a:off x="4586288" y="990600"/>
            <a:ext cx="3733800" cy="5149146"/>
          </a:xfrm>
          <a:prstGeom prst="rect">
            <a:avLst/>
          </a:prstGeom>
          <a:ln>
            <a:noFill/>
          </a:ln>
          <a:effectLst>
            <a:outerShdw blurRad="63500" algn="tl" rotWithShape="0">
              <a:srgbClr val="000000">
                <a:alpha val="55000"/>
              </a:srgbClr>
            </a:outerShdw>
          </a:effec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76288" y="1981200"/>
            <a:ext cx="23479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084" tIns="29084" rIns="29084" bIns="29084" numCol="1" anchor="t" anchorCtr="0" compatLnSpc="1">
            <a:prstTxWarp prst="textNoShape">
              <a:avLst/>
            </a:prstTxWarp>
          </a:bodyPr>
          <a:lstStyle/>
          <a:p>
            <a:pPr algn="l" defTabSz="992764">
              <a:defRPr/>
            </a:pPr>
            <a:r>
              <a:rPr lang="en-US" sz="1800" b="1" kern="0" dirty="0">
                <a:solidFill>
                  <a:srgbClr val="404040"/>
                </a:solidFill>
                <a:latin typeface="Arial" charset="0"/>
                <a:ea typeface="+mj-ea"/>
                <a:cs typeface="Arial" charset="0"/>
                <a:sym typeface="Arial" charset="0"/>
              </a:rPr>
              <a:t>I will use social networking </a:t>
            </a:r>
            <a:r>
              <a:rPr lang="en-US" sz="1800" kern="0" dirty="0">
                <a:solidFill>
                  <a:srgbClr val="7F7F7F"/>
                </a:solidFill>
                <a:latin typeface="Arial" charset="0"/>
                <a:ea typeface="+mj-ea"/>
                <a:cs typeface="Arial" charset="0"/>
                <a:sym typeface="Arial" charset="0"/>
              </a:rPr>
              <a:t>as a </a:t>
            </a:r>
            <a:r>
              <a:rPr lang="en-US" sz="1800" kern="0" dirty="0" smtClean="0">
                <a:solidFill>
                  <a:srgbClr val="7F7F7F"/>
                </a:solidFill>
                <a:latin typeface="Arial" charset="0"/>
                <a:ea typeface="+mj-ea"/>
                <a:cs typeface="Arial" charset="0"/>
                <a:sym typeface="Arial" charset="0"/>
              </a:rPr>
              <a:t/>
            </a:r>
            <a:br>
              <a:rPr lang="en-US" sz="1800" kern="0" dirty="0" smtClean="0">
                <a:solidFill>
                  <a:srgbClr val="7F7F7F"/>
                </a:solidFill>
                <a:latin typeface="Arial" charset="0"/>
                <a:ea typeface="+mj-ea"/>
                <a:cs typeface="Arial" charset="0"/>
                <a:sym typeface="Arial" charset="0"/>
              </a:rPr>
            </a:br>
            <a:r>
              <a:rPr lang="en-US" sz="1800" kern="0" dirty="0" smtClean="0">
                <a:solidFill>
                  <a:srgbClr val="7F7F7F"/>
                </a:solidFill>
                <a:latin typeface="Arial" charset="0"/>
                <a:ea typeface="+mj-ea"/>
                <a:cs typeface="Arial" charset="0"/>
                <a:sym typeface="Arial" charset="0"/>
              </a:rPr>
              <a:t>non-intrusive </a:t>
            </a:r>
            <a:r>
              <a:rPr lang="en-US" sz="1800" kern="0" dirty="0">
                <a:solidFill>
                  <a:srgbClr val="7F7F7F"/>
                </a:solidFill>
                <a:latin typeface="Arial" charset="0"/>
                <a:ea typeface="+mj-ea"/>
                <a:cs typeface="Arial" charset="0"/>
                <a:sym typeface="Arial" charset="0"/>
              </a:rPr>
              <a:t>way to keep my network apprised of your </a:t>
            </a:r>
            <a:r>
              <a:rPr lang="en-US" sz="1800" kern="0" dirty="0" smtClean="0">
                <a:solidFill>
                  <a:srgbClr val="7F7F7F"/>
                </a:solidFill>
                <a:latin typeface="Arial" charset="0"/>
                <a:ea typeface="+mj-ea"/>
                <a:cs typeface="Arial" charset="0"/>
                <a:sym typeface="Arial" charset="0"/>
              </a:rPr>
              <a:t>listing.</a:t>
            </a:r>
            <a:endParaRPr lang="en-US" sz="1800" i="1" kern="0" dirty="0">
              <a:solidFill>
                <a:srgbClr val="7F7F7F"/>
              </a:solidFill>
              <a:latin typeface="Arial" charset="0"/>
              <a:ea typeface="+mj-ea"/>
              <a:cs typeface="+mj-cs"/>
              <a:sym typeface="Arial" charset="0"/>
            </a:endParaRPr>
          </a:p>
        </p:txBody>
      </p:sp>
      <p:sp>
        <p:nvSpPr>
          <p:cNvPr id="8" name="Rectangle 17"/>
          <p:cNvSpPr>
            <a:spLocks/>
          </p:cNvSpPr>
          <p:nvPr/>
        </p:nvSpPr>
        <p:spPr bwMode="auto">
          <a:xfrm>
            <a:off x="1538288" y="6553201"/>
            <a:ext cx="488062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Screen shots represent site as of publication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date. Site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subject to change without notice.</a:t>
            </a:r>
          </a:p>
        </p:txBody>
      </p:sp>
    </p:spTree>
    <p:extLst>
      <p:ext uri="{BB962C8B-B14F-4D97-AF65-F5344CB8AC3E}">
        <p14:creationId xmlns:p14="http://schemas.microsoft.com/office/powerpoint/2010/main" val="384460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62201" y="1600200"/>
            <a:ext cx="6772592" cy="430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Because </a:t>
            </a:r>
            <a:r>
              <a:rPr lang="en-US" dirty="0" err="1" smtClean="0"/>
              <a:t>realtor.com</a:t>
            </a:r>
            <a:r>
              <a:rPr lang="en-US" baseline="30000" dirty="0" smtClean="0"/>
              <a:t>®</a:t>
            </a:r>
            <a:r>
              <a:rPr lang="en-US" dirty="0" smtClean="0"/>
              <a:t> has millions of listings</a:t>
            </a:r>
            <a:endParaRPr lang="en-US" dirty="0"/>
          </a:p>
        </p:txBody>
      </p:sp>
      <p:sp>
        <p:nvSpPr>
          <p:cNvPr id="19" name="Rectangle 3"/>
          <p:cNvSpPr>
            <a:spLocks/>
          </p:cNvSpPr>
          <p:nvPr/>
        </p:nvSpPr>
        <p:spPr bwMode="auto">
          <a:xfrm>
            <a:off x="776288" y="2971800"/>
            <a:ext cx="3810000" cy="17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800" kern="8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I will make </a:t>
            </a:r>
            <a:r>
              <a:rPr lang="en-US" sz="1800" b="1" kern="8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YOURS</a:t>
            </a:r>
            <a:r>
              <a:rPr lang="en-US" sz="1800" kern="8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 stand out</a:t>
            </a:r>
            <a:endParaRPr lang="en-US" sz="1800" kern="800" dirty="0">
              <a:solidFill>
                <a:srgbClr val="404040"/>
              </a:solidFill>
              <a:latin typeface="Arial"/>
              <a:cs typeface="Arial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19200"/>
            <a:ext cx="3657600" cy="426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Realtor.com</a:t>
            </a:r>
            <a:r>
              <a:rPr lang="en-US" baseline="30000" dirty="0" smtClean="0"/>
              <a:t>®</a:t>
            </a:r>
            <a:r>
              <a:rPr lang="en-US" dirty="0" smtClean="0"/>
              <a:t> apps</a:t>
            </a:r>
            <a:endParaRPr lang="en-US" dirty="0"/>
          </a:p>
        </p:txBody>
      </p:sp>
      <p:sp>
        <p:nvSpPr>
          <p:cNvPr id="19" name="Rectangle 17"/>
          <p:cNvSpPr>
            <a:spLocks/>
          </p:cNvSpPr>
          <p:nvPr/>
        </p:nvSpPr>
        <p:spPr bwMode="auto">
          <a:xfrm>
            <a:off x="1538288" y="6553201"/>
            <a:ext cx="488062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Screen shots represent site as of publication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date. Site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subject to change without notice.</a:t>
            </a: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4586288" y="4953000"/>
            <a:ext cx="43291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r>
              <a:rPr lang="en-US" sz="120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Buyers who are searching in this neighborhood can find </a:t>
            </a:r>
          </a:p>
          <a:p>
            <a:r>
              <a:rPr lang="en-US" sz="120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me through </a:t>
            </a:r>
            <a:r>
              <a:rPr lang="en-US" sz="1200" dirty="0" err="1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realtor.com</a:t>
            </a:r>
            <a:r>
              <a:rPr lang="en-US" sz="1200" baseline="300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®</a:t>
            </a:r>
            <a:r>
              <a:rPr lang="en-US" sz="12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20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mobile marketing.</a:t>
            </a:r>
          </a:p>
        </p:txBody>
      </p:sp>
      <p:sp>
        <p:nvSpPr>
          <p:cNvPr id="21" name="Rectangle 3"/>
          <p:cNvSpPr>
            <a:spLocks/>
          </p:cNvSpPr>
          <p:nvPr/>
        </p:nvSpPr>
        <p:spPr bwMode="auto">
          <a:xfrm>
            <a:off x="741800" y="1676400"/>
            <a:ext cx="3092827" cy="30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7867" indent="-187867" algn="l"/>
            <a:r>
              <a:rPr lang="en-US" sz="1800" b="1" kern="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Mobile Marketing Plan</a:t>
            </a:r>
          </a:p>
          <a:p>
            <a:pPr marL="187867" indent="-187867" algn="l"/>
            <a:endParaRPr lang="en-US" sz="1800" kern="0" dirty="0">
              <a:solidFill>
                <a:srgbClr val="404040"/>
              </a:solidFill>
              <a:latin typeface="Arial" charset="0"/>
              <a:sym typeface="Arial" charset="0"/>
            </a:endParaRPr>
          </a:p>
          <a:p>
            <a:pPr marL="187867" indent="-187867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Buyers driving through the neighborhood can:</a:t>
            </a:r>
          </a:p>
          <a:p>
            <a:pPr marL="187867" indent="-187867" algn="l"/>
            <a:endParaRPr lang="en-US" sz="1800" kern="800" dirty="0">
              <a:solidFill>
                <a:srgbClr val="7F7F7F"/>
              </a:solidFill>
              <a:latin typeface="Arial"/>
              <a:cs typeface="Arial"/>
              <a:sym typeface="Arial" charset="0"/>
            </a:endParaRPr>
          </a:p>
          <a:p>
            <a:pPr marL="311963" indent="-127543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- Find your home, get directions and a map</a:t>
            </a:r>
          </a:p>
          <a:p>
            <a:pPr marL="311963" indent="-127543" algn="l">
              <a:buFontTx/>
              <a:buChar char="-"/>
            </a:pPr>
            <a:endParaRPr lang="en-US" sz="1800" kern="800" dirty="0">
              <a:solidFill>
                <a:srgbClr val="7F7F7F"/>
              </a:solidFill>
              <a:latin typeface="Arial"/>
              <a:cs typeface="Arial"/>
              <a:sym typeface="Arial" charset="0"/>
            </a:endParaRPr>
          </a:p>
          <a:p>
            <a:pPr marL="311963" indent="-127543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- Connect with me in one “click” to get details and make an appointment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94" y="1828800"/>
            <a:ext cx="1559649" cy="28810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86" y="1830815"/>
            <a:ext cx="1559650" cy="2881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16" y="1830815"/>
            <a:ext cx="1559651" cy="28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utoUpdateAnimBg="0"/>
      <p:bldP spid="21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19200"/>
            <a:ext cx="3657600" cy="4267199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776288" y="1981200"/>
            <a:ext cx="318516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084" tIns="29084" rIns="29084" bIns="29084" numCol="1" anchor="t" anchorCtr="0" compatLnSpc="1">
            <a:prstTxWarp prst="textNoShape">
              <a:avLst/>
            </a:prstTxWarp>
          </a:bodyPr>
          <a:lstStyle/>
          <a:p>
            <a:pPr algn="l" defTabSz="992764">
              <a:defRPr/>
            </a:pPr>
            <a:r>
              <a:rPr lang="en-US" sz="1800" kern="0" dirty="0">
                <a:solidFill>
                  <a:srgbClr val="404040"/>
                </a:solidFill>
                <a:latin typeface="Arial" charset="0"/>
                <a:ea typeface="+mj-ea"/>
                <a:cs typeface="Arial" charset="0"/>
                <a:sym typeface="Arial" charset="0"/>
              </a:rPr>
              <a:t>How will I showcase your home to the most buyers?</a:t>
            </a:r>
            <a:endParaRPr lang="en-US" sz="1800" i="1" kern="0" dirty="0">
              <a:solidFill>
                <a:srgbClr val="404040"/>
              </a:solidFill>
              <a:latin typeface="Arial" charset="0"/>
              <a:ea typeface="+mj-ea"/>
              <a:cs typeface="+mj-cs"/>
              <a:sym typeface="Arial" charset="0"/>
            </a:endParaRPr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776289" y="2875280"/>
            <a:ext cx="318790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7867" indent="-187867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I will help your home </a:t>
            </a:r>
            <a:b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</a:br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rise to the top of the search, above other homes, by adding m</a:t>
            </a:r>
            <a:r>
              <a:rPr lang="en-US" sz="1800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ore photos.</a:t>
            </a:r>
            <a:endParaRPr lang="en-US" sz="1800" kern="800" dirty="0">
              <a:solidFill>
                <a:srgbClr val="7F7F7F"/>
              </a:solidFill>
              <a:latin typeface="Arial"/>
              <a:cs typeface="Arial"/>
              <a:sym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3598" r="14564" b="47600"/>
          <a:stretch/>
        </p:blipFill>
        <p:spPr>
          <a:xfrm>
            <a:off x="4595047" y="838200"/>
            <a:ext cx="3733800" cy="5334000"/>
          </a:xfrm>
          <a:prstGeom prst="rect">
            <a:avLst/>
          </a:prstGeom>
          <a:effectLst>
            <a:outerShdw blurRad="63500" algn="ctr" rotWithShape="0">
              <a:prstClr val="black">
                <a:alpha val="55000"/>
              </a:prstClr>
            </a:outerShdw>
          </a:effectLst>
        </p:spPr>
      </p:pic>
      <p:sp>
        <p:nvSpPr>
          <p:cNvPr id="2" name="AutoShape 2"/>
          <p:cNvSpPr>
            <a:spLocks/>
          </p:cNvSpPr>
          <p:nvPr/>
        </p:nvSpPr>
        <p:spPr bwMode="auto">
          <a:xfrm rot="5400000">
            <a:off x="4429720" y="2879705"/>
            <a:ext cx="313135" cy="336589"/>
          </a:xfrm>
          <a:prstGeom prst="triangle">
            <a:avLst>
              <a:gd name="adj" fmla="val 50000"/>
            </a:avLst>
          </a:prstGeom>
          <a:solidFill>
            <a:srgbClr val="115E67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5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19200"/>
            <a:ext cx="3657600" cy="4267199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776288" y="1981200"/>
            <a:ext cx="318516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084" tIns="29084" rIns="29084" bIns="29084" numCol="1" anchor="t" anchorCtr="0" compatLnSpc="1">
            <a:prstTxWarp prst="textNoShape">
              <a:avLst/>
            </a:prstTxWarp>
          </a:bodyPr>
          <a:lstStyle/>
          <a:p>
            <a:pPr algn="l" defTabSz="992764">
              <a:defRPr/>
            </a:pPr>
            <a:r>
              <a:rPr lang="en-US" sz="1800" kern="0" dirty="0">
                <a:solidFill>
                  <a:srgbClr val="404040"/>
                </a:solidFill>
                <a:latin typeface="Arial" charset="0"/>
                <a:ea typeface="+mj-ea"/>
                <a:cs typeface="Arial" charset="0"/>
                <a:sym typeface="Arial" charset="0"/>
              </a:rPr>
              <a:t>How will I showcase your home to the most buyers?</a:t>
            </a:r>
            <a:endParaRPr lang="en-US" sz="1800" i="1" kern="0" dirty="0">
              <a:solidFill>
                <a:srgbClr val="404040"/>
              </a:solidFill>
              <a:latin typeface="Arial" charset="0"/>
              <a:ea typeface="+mj-ea"/>
              <a:cs typeface="+mj-cs"/>
              <a:sym typeface="Arial" charset="0"/>
            </a:endParaRPr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776289" y="2875280"/>
            <a:ext cx="318790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7867" indent="-187867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I place my cell phone </a:t>
            </a:r>
            <a:b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</a:br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number at multiple points to increase buyer calls </a:t>
            </a:r>
            <a:b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</a:br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for your property.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2822" r="12991" b="54239"/>
          <a:stretch/>
        </p:blipFill>
        <p:spPr>
          <a:xfrm>
            <a:off x="4839316" y="762000"/>
            <a:ext cx="3489540" cy="5443003"/>
          </a:xfrm>
          <a:prstGeom prst="rect">
            <a:avLst/>
          </a:prstGeom>
          <a:effectLst>
            <a:outerShdw blurRad="63500" dir="2700000" algn="tl" rotWithShape="0">
              <a:srgbClr val="000000">
                <a:alpha val="55000"/>
              </a:srgbClr>
            </a:outerShdw>
          </a:effectLst>
        </p:spPr>
      </p:pic>
      <p:sp>
        <p:nvSpPr>
          <p:cNvPr id="8" name="AutoShape 7"/>
          <p:cNvSpPr>
            <a:spLocks/>
          </p:cNvSpPr>
          <p:nvPr/>
        </p:nvSpPr>
        <p:spPr bwMode="auto">
          <a:xfrm rot="16200000">
            <a:off x="8163521" y="2385416"/>
            <a:ext cx="313134" cy="419102"/>
          </a:xfrm>
          <a:prstGeom prst="triangle">
            <a:avLst>
              <a:gd name="adj" fmla="val 50000"/>
            </a:avLst>
          </a:prstGeom>
          <a:solidFill>
            <a:srgbClr val="115E67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>
              <a:solidFill>
                <a:srgbClr val="115E67"/>
              </a:solidFill>
            </a:endParaRP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 rot="5400000">
            <a:off x="5005984" y="5890616"/>
            <a:ext cx="313134" cy="419102"/>
          </a:xfrm>
          <a:prstGeom prst="triangle">
            <a:avLst>
              <a:gd name="adj" fmla="val 50000"/>
            </a:avLst>
          </a:prstGeom>
          <a:solidFill>
            <a:srgbClr val="115E67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>
              <a:solidFill>
                <a:srgbClr val="115E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19200"/>
            <a:ext cx="3657600" cy="4267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2822" r="12991" b="54239"/>
          <a:stretch/>
        </p:blipFill>
        <p:spPr>
          <a:xfrm>
            <a:off x="4839316" y="762000"/>
            <a:ext cx="3489540" cy="5443003"/>
          </a:xfrm>
          <a:prstGeom prst="rect">
            <a:avLst/>
          </a:prstGeom>
          <a:effectLst>
            <a:outerShdw blurRad="63500" dir="2700000" algn="tl" rotWithShape="0">
              <a:srgbClr val="000000">
                <a:alpha val="55000"/>
              </a:srgbClr>
            </a:outerShdw>
          </a:effectLst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776288" y="2001520"/>
            <a:ext cx="318516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084" tIns="29084" rIns="29084" bIns="29084" numCol="1" anchor="t" anchorCtr="0" compatLnSpc="1">
            <a:prstTxWarp prst="textNoShape">
              <a:avLst/>
            </a:prstTxWarp>
          </a:bodyPr>
          <a:lstStyle/>
          <a:p>
            <a:pPr algn="l" defTabSz="992764">
              <a:defRPr/>
            </a:pPr>
            <a:r>
              <a:rPr lang="en-US" sz="1800" kern="0" dirty="0">
                <a:solidFill>
                  <a:srgbClr val="404040"/>
                </a:solidFill>
                <a:latin typeface="Arial" charset="0"/>
                <a:ea typeface="+mj-ea"/>
                <a:cs typeface="Arial" charset="0"/>
                <a:sym typeface="Arial" charset="0"/>
              </a:rPr>
              <a:t>How will I showcase your home to the most buyers?</a:t>
            </a:r>
            <a:endParaRPr lang="en-US" sz="1800" i="1" kern="0" dirty="0">
              <a:solidFill>
                <a:srgbClr val="404040"/>
              </a:solidFill>
              <a:latin typeface="Arial" charset="0"/>
              <a:ea typeface="+mj-ea"/>
              <a:cs typeface="+mj-cs"/>
              <a:sym typeface="Arial" charset="0"/>
            </a:endParaRPr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786081" y="2895600"/>
            <a:ext cx="2881311" cy="20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73014" indent="-173014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I will make your home stand out with a video </a:t>
            </a:r>
            <a:r>
              <a:rPr lang="en-US" sz="1800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or </a:t>
            </a:r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virtual tour.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1381392" y="4495800"/>
            <a:ext cx="2643187" cy="90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5" tIns="26785" rIns="26785" bIns="26785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Nearly 180 </a:t>
            </a:r>
            <a:r>
              <a:rPr lang="en-US" sz="1600" i="1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million U.S. internet users watch videos on the internet every month</a:t>
            </a:r>
            <a:r>
              <a:rPr lang="en-US" sz="1600" i="1" baseline="300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2431619" cy="2362200"/>
          </a:xfrm>
          <a:prstGeom prst="rect">
            <a:avLst/>
          </a:prstGeom>
          <a:noFill/>
          <a:ln w="38100">
            <a:solidFill>
              <a:srgbClr val="115E67"/>
            </a:solidFill>
            <a:round/>
            <a:headEnd/>
            <a:tailEnd/>
          </a:ln>
          <a:effectLst>
            <a:outerShdw blurRad="63500" dir="2700000" algn="ctr" rotWithShape="0">
              <a:schemeClr val="bg2">
                <a:alpha val="5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7"/>
          <p:cNvSpPr>
            <a:spLocks/>
          </p:cNvSpPr>
          <p:nvPr/>
        </p:nvSpPr>
        <p:spPr bwMode="auto">
          <a:xfrm>
            <a:off x="1538288" y="6553200"/>
            <a:ext cx="4710112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Screen shots represent site as of publication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date. Site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subject to change without notice.</a:t>
            </a:r>
          </a:p>
        </p:txBody>
      </p:sp>
    </p:spTree>
    <p:extLst>
      <p:ext uri="{BB962C8B-B14F-4D97-AF65-F5344CB8AC3E}">
        <p14:creationId xmlns:p14="http://schemas.microsoft.com/office/powerpoint/2010/main" val="40243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19200"/>
            <a:ext cx="3657600" cy="4267199"/>
          </a:xfrm>
          <a:prstGeom prst="rect">
            <a:avLst/>
          </a:prstGeom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785951" y="2016760"/>
            <a:ext cx="3092827" cy="111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7867" indent="-187867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Local and regional </a:t>
            </a:r>
            <a:b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</a:br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buyers make up half </a:t>
            </a:r>
            <a:b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</a:br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of the </a:t>
            </a:r>
            <a:r>
              <a:rPr lang="en-US" sz="1800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market.</a:t>
            </a:r>
            <a:endParaRPr lang="en-US" sz="1800" kern="800" dirty="0">
              <a:solidFill>
                <a:srgbClr val="7F7F7F"/>
              </a:solidFill>
              <a:latin typeface="Arial"/>
              <a:cs typeface="Arial"/>
              <a:sym typeface="Arial" charset="0"/>
            </a:endParaRP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774691" y="3073400"/>
            <a:ext cx="3017520" cy="13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I will post your Open House on the website where more consumers are doing </a:t>
            </a:r>
            <a:r>
              <a:rPr lang="en-US" sz="1800" kern="8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research.</a:t>
            </a:r>
            <a:endParaRPr lang="en-US" sz="1800" kern="800" dirty="0">
              <a:solidFill>
                <a:srgbClr val="7F7F7F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2" name="Rectangle 7"/>
          <p:cNvSpPr>
            <a:spLocks/>
          </p:cNvSpPr>
          <p:nvPr/>
        </p:nvSpPr>
        <p:spPr bwMode="auto">
          <a:xfrm>
            <a:off x="774693" y="4455160"/>
            <a:ext cx="3416307" cy="125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Those who know the neighborhood may </a:t>
            </a:r>
            <a:r>
              <a:rPr lang="en-US" sz="1800" kern="8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refer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their friends to </a:t>
            </a:r>
            <a:r>
              <a:rPr lang="en-US" sz="1800" kern="8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your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Open </a:t>
            </a:r>
            <a:r>
              <a:rPr lang="en-US" sz="1800" kern="8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House.</a:t>
            </a:r>
            <a:endParaRPr lang="en-US" sz="1800" kern="800" dirty="0">
              <a:solidFill>
                <a:srgbClr val="7F7F7F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774690" y="1447800"/>
            <a:ext cx="5549910" cy="6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084" tIns="29084" rIns="29084" bIns="29084" numCol="1" anchor="t" anchorCtr="0" compatLnSpc="1">
            <a:prstTxWarp prst="textNoShape">
              <a:avLst/>
            </a:prstTxWarp>
          </a:bodyPr>
          <a:lstStyle/>
          <a:p>
            <a:pPr algn="l" defTabSz="992764">
              <a:defRPr/>
            </a:pPr>
            <a:r>
              <a:rPr lang="en-US" sz="1800" b="1" kern="0" dirty="0">
                <a:solidFill>
                  <a:srgbClr val="404040"/>
                </a:solidFill>
                <a:latin typeface="Arial" charset="0"/>
                <a:ea typeface="+mj-ea"/>
                <a:cs typeface="Arial" charset="0"/>
                <a:sym typeface="Arial" charset="0"/>
              </a:rPr>
              <a:t>Open </a:t>
            </a:r>
            <a:r>
              <a:rPr lang="en-US" sz="1800" b="1" kern="0" dirty="0" smtClean="0">
                <a:solidFill>
                  <a:srgbClr val="404040"/>
                </a:solidFill>
                <a:latin typeface="Arial" charset="0"/>
                <a:ea typeface="+mj-ea"/>
                <a:cs typeface="Arial" charset="0"/>
                <a:sym typeface="Arial" charset="0"/>
              </a:rPr>
              <a:t>Houses – what’s more effective, a traditional or “reverse” open house?  </a:t>
            </a:r>
            <a:endParaRPr lang="en-US" sz="1800" b="1" i="1" kern="0" dirty="0">
              <a:solidFill>
                <a:srgbClr val="404040"/>
              </a:solidFill>
              <a:latin typeface="Arial" charset="0"/>
              <a:ea typeface="+mj-ea"/>
              <a:cs typeface="+mj-cs"/>
              <a:sym typeface="Arial" charset="0"/>
            </a:endParaRPr>
          </a:p>
        </p:txBody>
      </p:sp>
      <p:pic>
        <p:nvPicPr>
          <p:cNvPr id="14" name="Picture 13" descr="OPEN-HOUSE_sig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447800"/>
            <a:ext cx="3982147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4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/>
      <p:bldP spid="12" grpId="0"/>
      <p:bldP spid="1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19200"/>
            <a:ext cx="3657600" cy="42671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Realtor.com</a:t>
            </a:r>
            <a:r>
              <a:rPr lang="en-US" baseline="30000" dirty="0" smtClean="0"/>
              <a:t>®</a:t>
            </a:r>
            <a:r>
              <a:rPr lang="en-US" dirty="0" smtClean="0"/>
              <a:t> brings international buyers to you</a:t>
            </a:r>
            <a:endParaRPr lang="en-US" dirty="0"/>
          </a:p>
        </p:txBody>
      </p:sp>
      <p:sp>
        <p:nvSpPr>
          <p:cNvPr id="5" name="Rectangle 17"/>
          <p:cNvSpPr>
            <a:spLocks/>
          </p:cNvSpPr>
          <p:nvPr/>
        </p:nvSpPr>
        <p:spPr bwMode="auto">
          <a:xfrm>
            <a:off x="1538288" y="6477000"/>
            <a:ext cx="2195512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Screen shots represent site as of publication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date. Site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subject to change without notice.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2"/>
          <a:stretch/>
        </p:blipFill>
        <p:spPr>
          <a:xfrm>
            <a:off x="4343400" y="1224359"/>
            <a:ext cx="3448222" cy="4698604"/>
          </a:xfrm>
          <a:prstGeom prst="rect">
            <a:avLst/>
          </a:prstGeom>
          <a:ln>
            <a:noFill/>
          </a:ln>
          <a:effectLst>
            <a:outerShdw blurRad="63500" algn="tl" rotWithShape="0">
              <a:srgbClr val="000000">
                <a:alpha val="55000"/>
              </a:srgbClr>
            </a:outerShdw>
          </a:effectLst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776288" y="1981200"/>
            <a:ext cx="27289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800" b="1" kern="8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Translated into 11 languages</a:t>
            </a:r>
            <a:r>
              <a:rPr lang="en-US" sz="1800" kern="8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, </a:t>
            </a:r>
            <a:r>
              <a:rPr lang="en-US" sz="1800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the </a:t>
            </a:r>
            <a:r>
              <a:rPr lang="en-US" sz="1800" kern="800" dirty="0" err="1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realtor.com</a:t>
            </a:r>
            <a:r>
              <a:rPr lang="en-US" sz="1800" kern="800" baseline="300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®</a:t>
            </a:r>
            <a:r>
              <a:rPr lang="en-US" sz="1800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g</a:t>
            </a:r>
            <a:r>
              <a:rPr lang="en-US" sz="1800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lobal site offers international and </a:t>
            </a:r>
            <a:br>
              <a:rPr lang="en-US" sz="1800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</a:br>
            <a:r>
              <a:rPr lang="en-US" sz="1800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investment buyers the opportunity to view your listing in their native language.</a:t>
            </a:r>
            <a:endParaRPr lang="en-US" sz="1800" kern="800" dirty="0">
              <a:solidFill>
                <a:srgbClr val="7F7F7F"/>
              </a:solidFill>
              <a:latin typeface="Arial"/>
              <a:cs typeface="Arial"/>
              <a:sym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1219200"/>
            <a:ext cx="697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rgbClr val="115E67"/>
                </a:solidFill>
                <a:latin typeface="Arial" charset="0"/>
                <a:ea typeface="+mj-ea"/>
                <a:cs typeface="Arial" charset="0"/>
              </a:rPr>
              <a:t>French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1000" y="1639690"/>
            <a:ext cx="749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kern="800" dirty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Chinese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01000" y="2044791"/>
            <a:ext cx="586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kern="800" dirty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Dutch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01000" y="2449892"/>
            <a:ext cx="6893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kern="800" dirty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English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01000" y="2854993"/>
            <a:ext cx="740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kern="800" dirty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German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01000" y="3260094"/>
            <a:ext cx="5953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kern="800" dirty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Italian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01000" y="3665195"/>
            <a:ext cx="8520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kern="800" dirty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Japanese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01000" y="4070296"/>
            <a:ext cx="6808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kern="800" dirty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Korean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01000" y="4475397"/>
            <a:ext cx="9717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kern="800" dirty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Portuguese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01000" y="4880498"/>
            <a:ext cx="7406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kern="800" dirty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Russian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01000" y="5285601"/>
            <a:ext cx="7407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kern="800" dirty="0">
                <a:solidFill>
                  <a:srgbClr val="115E67"/>
                </a:solidFill>
                <a:latin typeface="Arial"/>
                <a:cs typeface="Arial"/>
                <a:sym typeface="Arial" charset="0"/>
              </a:rPr>
              <a:t>Spanish</a:t>
            </a:r>
          </a:p>
        </p:txBody>
      </p:sp>
    </p:spTree>
    <p:extLst>
      <p:ext uri="{BB962C8B-B14F-4D97-AF65-F5344CB8AC3E}">
        <p14:creationId xmlns:p14="http://schemas.microsoft.com/office/powerpoint/2010/main" val="54415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19200"/>
            <a:ext cx="3657600" cy="4267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14400"/>
            <a:ext cx="2673880" cy="4856163"/>
          </a:xfrm>
          <a:prstGeom prst="rect">
            <a:avLst/>
          </a:prstGeom>
          <a:ln>
            <a:noFill/>
          </a:ln>
          <a:effectLst>
            <a:outerShdw blurRad="63500" algn="tl" rotWithShape="0">
              <a:srgbClr val="000000">
                <a:alpha val="5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Realtor.com</a:t>
            </a:r>
            <a:r>
              <a:rPr lang="en-US" baseline="30000" dirty="0" smtClean="0"/>
              <a:t>®</a:t>
            </a:r>
            <a:r>
              <a:rPr lang="en-US" dirty="0" smtClean="0"/>
              <a:t> brings international buyers to you</a:t>
            </a:r>
            <a:endParaRPr lang="en-US" dirty="0"/>
          </a:p>
        </p:txBody>
      </p:sp>
      <p:sp>
        <p:nvSpPr>
          <p:cNvPr id="5" name="Rectangle 17"/>
          <p:cNvSpPr>
            <a:spLocks/>
          </p:cNvSpPr>
          <p:nvPr/>
        </p:nvSpPr>
        <p:spPr bwMode="auto">
          <a:xfrm>
            <a:off x="1538288" y="6477000"/>
            <a:ext cx="2195512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Screen shots represent site as of publication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date. Site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subject to change without notice.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776288" y="1981200"/>
            <a:ext cx="27289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800" b="1" kern="800" dirty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International buyers </a:t>
            </a:r>
            <a:r>
              <a:rPr lang="en-US" sz="1800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have </a:t>
            </a:r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an easy way to contact me with questions regarding your home.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76400"/>
            <a:ext cx="3329934" cy="6047652"/>
          </a:xfrm>
          <a:prstGeom prst="rect">
            <a:avLst/>
          </a:prstGeom>
          <a:ln>
            <a:noFill/>
          </a:ln>
          <a:effectLst>
            <a:outerShdw blurRad="63500" algn="tl" rotWithShape="0">
              <a:srgbClr val="000000">
                <a:alpha val="5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667000"/>
            <a:ext cx="3733800" cy="6781132"/>
          </a:xfrm>
          <a:prstGeom prst="rect">
            <a:avLst/>
          </a:prstGeom>
          <a:ln>
            <a:noFill/>
          </a:ln>
          <a:effectLst>
            <a:outerShdw blurRad="63500" algn="tl" rotWithShape="0">
              <a:srgbClr val="000000">
                <a:alpha val="5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9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19200"/>
            <a:ext cx="3657600" cy="42671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listing performance report</a:t>
            </a:r>
            <a:endParaRPr lang="en-US" dirty="0"/>
          </a:p>
        </p:txBody>
      </p:sp>
      <p:sp>
        <p:nvSpPr>
          <p:cNvPr id="5" name="Rectangle 17"/>
          <p:cNvSpPr>
            <a:spLocks/>
          </p:cNvSpPr>
          <p:nvPr/>
        </p:nvSpPr>
        <p:spPr bwMode="auto">
          <a:xfrm>
            <a:off x="1538288" y="6477000"/>
            <a:ext cx="2195512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Screen shots represent site as of publication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date. Site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subject to change without notice.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776288" y="1981200"/>
            <a:ext cx="27289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800" b="1" kern="800" dirty="0" err="1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Realtor.com</a:t>
            </a:r>
            <a:r>
              <a:rPr lang="en-US" sz="1800" b="1" kern="800" baseline="300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®</a:t>
            </a:r>
            <a:r>
              <a:rPr lang="en-US" sz="1800" b="1" kern="800" dirty="0" smtClean="0">
                <a:solidFill>
                  <a:srgbClr val="404040"/>
                </a:solidFill>
                <a:latin typeface="Arial"/>
                <a:cs typeface="Arial"/>
                <a:sym typeface="Arial" charset="0"/>
              </a:rPr>
              <a:t> tracking report </a:t>
            </a:r>
            <a:r>
              <a:rPr lang="en-US" sz="1800" kern="800" dirty="0" smtClean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shows how many buyers are looking at your home.</a:t>
            </a:r>
            <a:endParaRPr lang="en-US" sz="1800" kern="800" dirty="0">
              <a:solidFill>
                <a:srgbClr val="7F7F7F"/>
              </a:solidFill>
              <a:latin typeface="Arial"/>
              <a:cs typeface="Arial"/>
              <a:sym typeface="Arial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87"/>
          <a:stretch/>
        </p:blipFill>
        <p:spPr bwMode="auto">
          <a:xfrm>
            <a:off x="4613236" y="1219200"/>
            <a:ext cx="3616364" cy="4703763"/>
          </a:xfrm>
          <a:prstGeom prst="rect">
            <a:avLst/>
          </a:prstGeom>
          <a:ln>
            <a:noFill/>
          </a:ln>
          <a:effectLst>
            <a:outerShdw blurRad="63500" algn="tl" rotWithShape="0">
              <a:srgbClr val="000000">
                <a:alpha val="5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6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8"/>
          <a:stretch/>
        </p:blipFill>
        <p:spPr bwMode="auto">
          <a:xfrm>
            <a:off x="3505201" y="1219200"/>
            <a:ext cx="5638799" cy="4571999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involvement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6288" y="1981200"/>
            <a:ext cx="4107180" cy="1319041"/>
          </a:xfrm>
          <a:prstGeom prst="rect">
            <a:avLst/>
          </a:prstGeom>
        </p:spPr>
        <p:txBody>
          <a:bodyPr wrap="square" lIns="99276" tIns="49638" rIns="99276" bIns="49638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2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  <a:hlinkClick r:id="rId4"/>
              </a:rPr>
              <a:t>Palos Verdes Education Foundation</a:t>
            </a:r>
            <a:endParaRPr lang="en-US" sz="2200" dirty="0" smtClean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</a:pPr>
            <a:r>
              <a:rPr lang="en-US" sz="22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  <a:hlinkClick r:id="rId5"/>
              </a:rPr>
              <a:t>Wounded Warriors Project</a:t>
            </a:r>
            <a:endParaRPr lang="en-US" sz="2200" dirty="0" smtClean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300241"/>
            <a:ext cx="2334786" cy="2033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41576"/>
            <a:ext cx="3948113" cy="159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2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19200"/>
            <a:ext cx="3657600" cy="4267199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64502" y="1752600"/>
            <a:ext cx="3426498" cy="975360"/>
          </a:xfrm>
          <a:prstGeom prst="rect">
            <a:avLst/>
          </a:prstGeom>
        </p:spPr>
        <p:txBody>
          <a:bodyPr lIns="99276" tIns="49638" rIns="99276" bIns="49638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5pPr>
            <a:lvl6pPr marL="321435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6pPr>
            <a:lvl7pPr marL="64287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7pPr>
            <a:lvl8pPr marL="964304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8pPr>
            <a:lvl9pPr marL="1285739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9pPr>
          </a:lstStyle>
          <a:p>
            <a:pPr algn="l" eaLnBrk="1" hangingPunct="1"/>
            <a:r>
              <a:rPr lang="en-US" sz="1800" b="1" dirty="0" smtClean="0">
                <a:solidFill>
                  <a:srgbClr val="0D0D0D"/>
                </a:solidFill>
                <a:latin typeface="Arial" charset="0"/>
                <a:cs typeface="Arial" charset="0"/>
                <a:sym typeface="Arial" charset="0"/>
              </a:rPr>
              <a:t>Locally, regionally, nationally </a:t>
            </a:r>
            <a:r>
              <a:rPr lang="en-US" sz="1800" b="1" i="1" dirty="0" smtClean="0">
                <a:solidFill>
                  <a:srgbClr val="0D0D0D"/>
                </a:solidFill>
                <a:latin typeface="Arial" charset="0"/>
                <a:cs typeface="Arial" charset="0"/>
                <a:sym typeface="Arial" charset="0"/>
              </a:rPr>
              <a:t>and internationally</a:t>
            </a:r>
            <a:endParaRPr lang="en-US" sz="1800" b="1" i="1" dirty="0">
              <a:solidFill>
                <a:srgbClr val="0D0D0D"/>
              </a:solidFill>
              <a:latin typeface="Arial" charset="0"/>
              <a:sym typeface="Arial" charset="0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859583" y="2574408"/>
            <a:ext cx="309282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7867" indent="-187867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Move-up buyers</a:t>
            </a:r>
          </a:p>
        </p:txBody>
      </p:sp>
      <p:sp>
        <p:nvSpPr>
          <p:cNvPr id="11" name="Rectangle 5"/>
          <p:cNvSpPr>
            <a:spLocks/>
          </p:cNvSpPr>
          <p:nvPr/>
        </p:nvSpPr>
        <p:spPr bwMode="auto">
          <a:xfrm>
            <a:off x="848323" y="2980808"/>
            <a:ext cx="318790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First time homeowners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 bwMode="auto">
          <a:xfrm>
            <a:off x="851070" y="3398256"/>
            <a:ext cx="318790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Local buyers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851070" y="3815705"/>
            <a:ext cx="318790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Relocation buyers</a:t>
            </a:r>
          </a:p>
        </p:txBody>
      </p:sp>
      <p:sp>
        <p:nvSpPr>
          <p:cNvPr id="14" name="Rectangle 5"/>
          <p:cNvSpPr>
            <a:spLocks/>
          </p:cNvSpPr>
          <p:nvPr/>
        </p:nvSpPr>
        <p:spPr bwMode="auto">
          <a:xfrm>
            <a:off x="851070" y="4233154"/>
            <a:ext cx="318790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Investors</a:t>
            </a:r>
          </a:p>
        </p:txBody>
      </p:sp>
      <p:sp>
        <p:nvSpPr>
          <p:cNvPr id="15" name="Rectangle 5"/>
          <p:cNvSpPr>
            <a:spLocks/>
          </p:cNvSpPr>
          <p:nvPr/>
        </p:nvSpPr>
        <p:spPr bwMode="auto">
          <a:xfrm>
            <a:off x="851070" y="4650604"/>
            <a:ext cx="318790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rgbClr val="7F7F7F"/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kern="8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Foreign buyers</a:t>
            </a:r>
          </a:p>
        </p:txBody>
      </p:sp>
      <p:pic>
        <p:nvPicPr>
          <p:cNvPr id="16" name="Picture 15" descr="HOUSE-GLOBE_sig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4667" y="1219200"/>
            <a:ext cx="3404941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10" grpId="0" autoUpdateAnimBg="0"/>
      <p:bldP spid="11" grpId="0"/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5583"/>
          <a:stretch/>
        </p:blipFill>
        <p:spPr>
          <a:xfrm>
            <a:off x="547469" y="1219200"/>
            <a:ext cx="3657600" cy="4267199"/>
          </a:xfrm>
          <a:prstGeom prst="rect">
            <a:avLst/>
          </a:prstGeom>
        </p:spPr>
      </p:pic>
      <p:sp>
        <p:nvSpPr>
          <p:cNvPr id="5" name="Rectangle 17"/>
          <p:cNvSpPr>
            <a:spLocks/>
          </p:cNvSpPr>
          <p:nvPr/>
        </p:nvSpPr>
        <p:spPr bwMode="auto">
          <a:xfrm>
            <a:off x="1538288" y="6477000"/>
            <a:ext cx="2195512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Screen shots represent site as of publication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date. Site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subject to change without notice.</a:t>
            </a:r>
          </a:p>
        </p:txBody>
      </p:sp>
      <p:sp>
        <p:nvSpPr>
          <p:cNvPr id="17" name="Rectangle 3"/>
          <p:cNvSpPr>
            <a:spLocks/>
          </p:cNvSpPr>
          <p:nvPr/>
        </p:nvSpPr>
        <p:spPr bwMode="auto">
          <a:xfrm>
            <a:off x="776289" y="2057400"/>
            <a:ext cx="21955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7867" indent="-187867" algn="l"/>
            <a:r>
              <a:rPr lang="en-US" sz="1800" kern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  <a:sym typeface="Arial" charset="0"/>
              </a:rPr>
              <a:t>• I can make your home the first one buyers see</a:t>
            </a: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765029" y="3124200"/>
            <a:ext cx="228297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marL="184420" indent="-184420" algn="l"/>
            <a:r>
              <a:rPr lang="en-US" sz="1800" kern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  <a:sym typeface="Arial" charset="0"/>
              </a:rPr>
              <a:t>• </a:t>
            </a:r>
            <a:r>
              <a:rPr lang="en-US" sz="1800" kern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  <a:sym typeface="Arial" charset="0"/>
              </a:rPr>
              <a:t>Exclusive position gets your home seen before </a:t>
            </a:r>
            <a:br>
              <a:rPr lang="en-US" sz="1800" kern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1800" kern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  <a:sym typeface="Arial" charset="0"/>
              </a:rPr>
              <a:t>all others</a:t>
            </a:r>
          </a:p>
        </p:txBody>
      </p:sp>
      <p:sp>
        <p:nvSpPr>
          <p:cNvPr id="19" name="AutoShape 7"/>
          <p:cNvSpPr>
            <a:spLocks/>
          </p:cNvSpPr>
          <p:nvPr/>
        </p:nvSpPr>
        <p:spPr bwMode="auto">
          <a:xfrm rot="5400000">
            <a:off x="4270976" y="2372556"/>
            <a:ext cx="290743" cy="311305"/>
          </a:xfrm>
          <a:prstGeom prst="triangle">
            <a:avLst>
              <a:gd name="adj" fmla="val 50000"/>
            </a:avLst>
          </a:prstGeom>
          <a:solidFill>
            <a:srgbClr val="115E67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3468" r="12943" b="56404"/>
          <a:stretch/>
        </p:blipFill>
        <p:spPr>
          <a:xfrm>
            <a:off x="4586288" y="1239837"/>
            <a:ext cx="4114799" cy="4703763"/>
          </a:xfrm>
          <a:prstGeom prst="rect">
            <a:avLst/>
          </a:prstGeom>
          <a:effectLst>
            <a:outerShdw blurRad="63500" algn="ctr" rotWithShape="0">
              <a:prstClr val="black">
                <a:alpha val="55000"/>
              </a:prstClr>
            </a:outerShdw>
          </a:effectLst>
        </p:spPr>
      </p:pic>
      <p:sp>
        <p:nvSpPr>
          <p:cNvPr id="21" name="Rectangle 20"/>
          <p:cNvSpPr/>
          <p:nvPr/>
        </p:nvSpPr>
        <p:spPr bwMode="auto">
          <a:xfrm>
            <a:off x="4655065" y="2154237"/>
            <a:ext cx="2617791" cy="1089566"/>
          </a:xfrm>
          <a:prstGeom prst="rect">
            <a:avLst/>
          </a:prstGeom>
          <a:noFill/>
          <a:ln w="381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76" tIns="49638" rIns="99276" bIns="49638" numCol="1" rtlCol="0" anchor="t" anchorCtr="0" compatLnSpc="1">
            <a:prstTxWarp prst="textNoShape">
              <a:avLst/>
            </a:prstTxWarp>
          </a:bodyPr>
          <a:lstStyle/>
          <a:p>
            <a:pPr defTabSz="992764"/>
            <a:endParaRPr lang="en-US" sz="6100" dirty="0">
              <a:cs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35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  <p:bldP spid="18" grpId="0"/>
      <p:bldP spid="19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producer</a:t>
            </a:r>
            <a:r>
              <a:rPr lang="en-US" baseline="30000" dirty="0" smtClean="0"/>
              <a:t>®</a:t>
            </a:r>
            <a:endParaRPr lang="en-US" baseline="30000" dirty="0"/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776288" y="1219200"/>
            <a:ext cx="47863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800" b="1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Top Producer</a:t>
            </a:r>
            <a:r>
              <a:rPr lang="en-US" sz="1800" b="1" baseline="3000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®</a:t>
            </a:r>
            <a:r>
              <a:rPr lang="en-US" sz="1800" b="1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800" b="1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CRM</a:t>
            </a:r>
            <a:r>
              <a:rPr lang="en-US" sz="18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 helps </a:t>
            </a:r>
            <a:r>
              <a:rPr lang="en-US" sz="180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convert more </a:t>
            </a:r>
            <a:br>
              <a:rPr lang="en-US" sz="180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1800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internet buyers</a:t>
            </a:r>
            <a:endParaRPr lang="en-US" sz="1800" kern="800" dirty="0">
              <a:solidFill>
                <a:srgbClr val="404040"/>
              </a:solidFill>
              <a:latin typeface="Arial"/>
              <a:cs typeface="Arial"/>
              <a:sym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pic>
        <p:nvPicPr>
          <p:cNvPr id="2" name="Picture 1" descr="TP-cycl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58340"/>
            <a:ext cx="9144000" cy="4518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58340"/>
            <a:ext cx="9144000" cy="45186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58340"/>
            <a:ext cx="9144000" cy="45186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58340"/>
            <a:ext cx="9144000" cy="4518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58340"/>
            <a:ext cx="9144000" cy="4518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58340"/>
            <a:ext cx="9144000" cy="451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489" y="235729"/>
            <a:ext cx="8229023" cy="1143000"/>
          </a:xfrm>
        </p:spPr>
        <p:txBody>
          <a:bodyPr/>
          <a:lstStyle/>
          <a:p>
            <a:pPr algn="r"/>
            <a:r>
              <a:rPr lang="en-US" sz="2000" cap="all" dirty="0" smtClean="0"/>
              <a:t>Online marketing advantage</a:t>
            </a:r>
            <a:endParaRPr lang="en-US" sz="2000" cap="all" dirty="0">
              <a:solidFill>
                <a:srgbClr val="ABC7CA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1" y="4038600"/>
            <a:ext cx="685800" cy="685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53000"/>
            <a:ext cx="685747" cy="685747"/>
          </a:xfrm>
          <a:prstGeom prst="rect">
            <a:avLst/>
          </a:prstGeom>
        </p:spPr>
      </p:pic>
      <p:sp>
        <p:nvSpPr>
          <p:cNvPr id="28" name="Rectangle 8"/>
          <p:cNvSpPr>
            <a:spLocks/>
          </p:cNvSpPr>
          <p:nvPr/>
        </p:nvSpPr>
        <p:spPr bwMode="auto">
          <a:xfrm>
            <a:off x="1538288" y="1478280"/>
            <a:ext cx="71628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400" b="1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Showcase</a:t>
            </a:r>
            <a:r>
              <a:rPr lang="en-US" sz="1400" dirty="0" smtClean="0">
                <a:solidFill>
                  <a:srgbClr val="404040"/>
                </a:solidFill>
                <a:latin typeface="Arial" charset="0"/>
                <a:cs typeface="Arial" charset="0"/>
              </a:rPr>
              <a:t>℠</a:t>
            </a:r>
            <a:r>
              <a:rPr lang="en-US" sz="1400" b="1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400" b="1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Listing Enhancements</a:t>
            </a:r>
            <a:endParaRPr lang="en-US" sz="1400" dirty="0">
              <a:solidFill>
                <a:srgbClr val="40404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4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I will enhance your listings on the top websites, </a:t>
            </a:r>
            <a: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including </a:t>
            </a:r>
            <a:r>
              <a:rPr lang="en-US" sz="1400" dirty="0" err="1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realtor.com</a:t>
            </a:r>
            <a:r>
              <a:rPr lang="en-US" sz="1400" baseline="300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®</a:t>
            </a:r>
            <a: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, </a:t>
            </a:r>
            <a:r>
              <a:rPr lang="en-US" sz="14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with the features buyers want most</a:t>
            </a:r>
          </a:p>
        </p:txBody>
      </p:sp>
      <p:sp>
        <p:nvSpPr>
          <p:cNvPr id="29" name="Rectangle 10"/>
          <p:cNvSpPr>
            <a:spLocks/>
          </p:cNvSpPr>
          <p:nvPr/>
        </p:nvSpPr>
        <p:spPr bwMode="auto">
          <a:xfrm>
            <a:off x="1538288" y="2362200"/>
            <a:ext cx="7162800" cy="4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400" b="1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Featured </a:t>
            </a:r>
            <a:r>
              <a:rPr lang="en-US" sz="1400" b="1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Homes</a:t>
            </a:r>
            <a:r>
              <a:rPr lang="en-US" sz="1400" dirty="0">
                <a:solidFill>
                  <a:srgbClr val="404040"/>
                </a:solidFill>
                <a:latin typeface="Arial" charset="0"/>
                <a:cs typeface="Arial" charset="0"/>
              </a:rPr>
              <a:t>℠</a:t>
            </a:r>
            <a:r>
              <a:rPr lang="en-US" sz="1400" b="1" dirty="0">
                <a:solidFill>
                  <a:srgbClr val="404040"/>
                </a:solidFill>
                <a:latin typeface="Arial" charset="0"/>
                <a:cs typeface="Arial" charset="0"/>
              </a:rPr>
              <a:t> </a:t>
            </a:r>
            <a:endParaRPr lang="en-US" sz="1400" b="1" dirty="0" smtClean="0">
              <a:solidFill>
                <a:srgbClr val="404040"/>
              </a:solidFill>
              <a:latin typeface="Arial" charset="0"/>
              <a:cs typeface="Arial" charset="0"/>
            </a:endParaRPr>
          </a:p>
          <a:p>
            <a:pPr algn="l"/>
            <a: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Your home will have premium positioning on the most engaging real estate site,</a:t>
            </a:r>
            <a:r>
              <a:rPr lang="en-US" sz="1400" baseline="300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1</a:t>
            </a:r>
            <a: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400" dirty="0" err="1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realtor.com</a:t>
            </a:r>
            <a:r>
              <a:rPr lang="en-US" sz="1400" baseline="300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®</a:t>
            </a:r>
            <a:endParaRPr lang="en-US" sz="1400" baseline="30000" dirty="0">
              <a:solidFill>
                <a:srgbClr val="7F7F7F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0" name="Rectangle 12"/>
          <p:cNvSpPr>
            <a:spLocks/>
          </p:cNvSpPr>
          <p:nvPr/>
        </p:nvSpPr>
        <p:spPr bwMode="auto">
          <a:xfrm>
            <a:off x="1538288" y="3246120"/>
            <a:ext cx="71628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400" b="1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Mobile Reach</a:t>
            </a:r>
          </a:p>
          <a:p>
            <a:pPr algn="l"/>
            <a:r>
              <a:rPr lang="en-US" sz="14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Your property will appear on the </a:t>
            </a:r>
            <a:r>
              <a:rPr lang="en-US" sz="1400" dirty="0" err="1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realtor.com</a:t>
            </a:r>
            <a:r>
              <a:rPr lang="en-US" sz="1400" baseline="300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®</a:t>
            </a:r>
            <a:r>
              <a:rPr lang="en-US" sz="1400" baseline="1000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mobile</a:t>
            </a:r>
            <a:r>
              <a:rPr lang="en-US" sz="14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apps </a:t>
            </a:r>
            <a:r>
              <a:rPr lang="en-US" sz="14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so mobile consumers can find your home</a:t>
            </a:r>
          </a:p>
        </p:txBody>
      </p:sp>
      <p:sp>
        <p:nvSpPr>
          <p:cNvPr id="31" name="Rectangle 13"/>
          <p:cNvSpPr>
            <a:spLocks/>
          </p:cNvSpPr>
          <p:nvPr/>
        </p:nvSpPr>
        <p:spPr bwMode="auto">
          <a:xfrm>
            <a:off x="1538288" y="4191000"/>
            <a:ext cx="71628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400" b="1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Facebook </a:t>
            </a:r>
            <a:r>
              <a:rPr lang="en-US" sz="1400" b="1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Application</a:t>
            </a:r>
          </a:p>
          <a:p>
            <a:pPr algn="l"/>
            <a:r>
              <a:rPr lang="en-US" sz="14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I will display your property on my social media sites such </a:t>
            </a:r>
            <a: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as Facebook </a:t>
            </a:r>
            <a:r>
              <a:rPr lang="en-US" sz="14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and </a:t>
            </a:r>
            <a: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Twitter</a:t>
            </a:r>
            <a:endParaRPr lang="en-US" sz="1400" baseline="100000" dirty="0">
              <a:solidFill>
                <a:srgbClr val="7F7F7F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2" name="Rectangle 15"/>
          <p:cNvSpPr>
            <a:spLocks/>
          </p:cNvSpPr>
          <p:nvPr/>
        </p:nvSpPr>
        <p:spPr bwMode="auto">
          <a:xfrm>
            <a:off x="1538288" y="5105400"/>
            <a:ext cx="71628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400" b="1" dirty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Top </a:t>
            </a:r>
            <a:r>
              <a:rPr lang="en-US" sz="1400" b="1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Producer</a:t>
            </a:r>
            <a:r>
              <a:rPr lang="en-US" sz="1400" b="1" baseline="300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®</a:t>
            </a:r>
            <a:r>
              <a:rPr lang="en-US" sz="1400" b="1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 CRM</a:t>
            </a:r>
            <a:endParaRPr lang="en-US" sz="1400" b="1" dirty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n-US" sz="14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My data system helps manage prospective buyers so that </a:t>
            </a:r>
            <a: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I </a:t>
            </a:r>
            <a:r>
              <a:rPr lang="en-US" sz="14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never miss an inquiry, </a:t>
            </a:r>
            <a: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/>
            </a:r>
            <a:b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1400" dirty="0" smtClean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request </a:t>
            </a:r>
            <a:r>
              <a:rPr lang="en-US" sz="1400" dirty="0">
                <a:solidFill>
                  <a:srgbClr val="7F7F7F"/>
                </a:solidFill>
                <a:latin typeface="Arial" charset="0"/>
                <a:cs typeface="Arial" charset="0"/>
                <a:sym typeface="Arial" charset="0"/>
              </a:rPr>
              <a:t>or referral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1" y="3086100"/>
            <a:ext cx="685800" cy="685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1" y="2200722"/>
            <a:ext cx="685800" cy="6858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1" y="1248222"/>
            <a:ext cx="685800" cy="685800"/>
          </a:xfrm>
          <a:prstGeom prst="rect">
            <a:avLst/>
          </a:prstGeom>
        </p:spPr>
      </p:pic>
      <p:sp>
        <p:nvSpPr>
          <p:cNvPr id="36" name="Rectangle 11"/>
          <p:cNvSpPr>
            <a:spLocks/>
          </p:cNvSpPr>
          <p:nvPr/>
        </p:nvSpPr>
        <p:spPr bwMode="auto">
          <a:xfrm>
            <a:off x="5791200" y="6629400"/>
            <a:ext cx="32590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r"/>
            <a:r>
              <a:rPr lang="en-US" sz="8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  <a:sym typeface="Calibri" charset="0"/>
              </a:rPr>
              <a:t>1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  <a:sym typeface="Calibri" charset="0"/>
              </a:rPr>
              <a:t> comScore, Media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  <a:sym typeface="Calibri" charset="0"/>
              </a:rPr>
              <a:t>Metrix, key measures report, Jan-Dec 2012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/>
              <a:cs typeface="Arial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8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utoUpdateAnimBg="0"/>
      <p:bldP spid="29" grpId="0" autoUpdateAnimBg="0"/>
      <p:bldP spid="30" grpId="0" autoUpdateAnimBg="0"/>
      <p:bldP spid="31" grpId="0" autoUpdateAnimBg="0"/>
      <p:bldP spid="3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87"/>
          <a:stretch/>
        </p:blipFill>
        <p:spPr>
          <a:xfrm>
            <a:off x="4191000" y="1447800"/>
            <a:ext cx="4953000" cy="4208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Recent sales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sp>
        <p:nvSpPr>
          <p:cNvPr id="4" name="Rectangle 2"/>
          <p:cNvSpPr>
            <a:spLocks/>
          </p:cNvSpPr>
          <p:nvPr/>
        </p:nvSpPr>
        <p:spPr bwMode="auto">
          <a:xfrm>
            <a:off x="7872585" y="6474321"/>
            <a:ext cx="45184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9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5307" y="1437526"/>
            <a:ext cx="4876800" cy="2667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 smtClean="0"/>
              <a:t>I would be happy to furnish an updated list.  Email me for latest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testimonials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38200"/>
            <a:ext cx="5333754" cy="5000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307" y="914400"/>
            <a:ext cx="265509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hlinkClick r:id="rId3"/>
              </a:rPr>
              <a:t>Please use this link to review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7745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awards and designations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6288" y="2057400"/>
            <a:ext cx="4777740" cy="2131571"/>
          </a:xfrm>
          <a:prstGeom prst="rect">
            <a:avLst/>
          </a:prstGeom>
        </p:spPr>
        <p:txBody>
          <a:bodyPr wrap="square" lIns="99276" tIns="49638" rIns="99276" bIns="49638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Certified Palos Verdes Specialist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Recipient of “Perfect Review” by Traveler’s Relocation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404040"/>
                </a:solidFill>
                <a:latin typeface="Arial" charset="0"/>
                <a:cs typeface="Arial" charset="0"/>
                <a:sym typeface="Arial" charset="0"/>
              </a:rPr>
              <a:t>Effectiveness Rating in the Top 1% of all Brokers in Palos Verdes</a:t>
            </a:r>
            <a:endParaRPr lang="en-US" sz="2200" dirty="0">
              <a:solidFill>
                <a:srgbClr val="40404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961">
            <a:off x="4461422" y="997156"/>
            <a:ext cx="5164977" cy="5164977"/>
          </a:xfrm>
          <a:prstGeom prst="rect">
            <a:avLst/>
          </a:prstGeom>
          <a:effectLst>
            <a:outerShdw blurRad="107950" dist="25400" dir="2700000" sx="101000" sy="101000" algn="tl" rotWithShape="0">
              <a:srgbClr val="000000">
                <a:alpha val="34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8" y="4724400"/>
            <a:ext cx="843280" cy="100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0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44" y="1828800"/>
            <a:ext cx="6248400" cy="3087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44" y="1828801"/>
            <a:ext cx="6248400" cy="3087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44" y="1828801"/>
            <a:ext cx="6248400" cy="3087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Asking price </a:t>
            </a:r>
            <a:r>
              <a:rPr lang="en-US" dirty="0" smtClean="0">
                <a:solidFill>
                  <a:srgbClr val="A2ACAB"/>
                </a:solidFill>
              </a:rPr>
              <a:t>vs. </a:t>
            </a:r>
            <a:r>
              <a:rPr lang="en-US" dirty="0" smtClean="0"/>
              <a:t>selling price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sp>
        <p:nvSpPr>
          <p:cNvPr id="9" name="Rectangle 5"/>
          <p:cNvSpPr>
            <a:spLocks/>
          </p:cNvSpPr>
          <p:nvPr/>
        </p:nvSpPr>
        <p:spPr bwMode="auto">
          <a:xfrm>
            <a:off x="2092524" y="5029200"/>
            <a:ext cx="6227564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 anchor="t"/>
          <a:lstStyle/>
          <a:p>
            <a:pPr algn="r">
              <a:lnSpc>
                <a:spcPct val="110000"/>
              </a:lnSpc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Price too low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and you lose the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value.</a:t>
            </a:r>
          </a:p>
          <a:p>
            <a:pPr algn="r">
              <a:lnSpc>
                <a:spcPct val="110000"/>
              </a:lnSpc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Price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too high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and you lose the buyers.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</a:br>
            <a:endParaRPr lang="en-US" sz="1800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0" name="Rectangle 7"/>
          <p:cNvSpPr>
            <a:spLocks/>
          </p:cNvSpPr>
          <p:nvPr/>
        </p:nvSpPr>
        <p:spPr bwMode="auto">
          <a:xfrm>
            <a:off x="776288" y="1219200"/>
            <a:ext cx="6621780" cy="10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800" b="1" dirty="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rPr>
              <a:t>Strategically pricing your home </a:t>
            </a:r>
            <a:r>
              <a:rPr lang="en-US" sz="1800" dirty="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rPr>
              <a:t>to get it sold for the most money in the least amount of time</a:t>
            </a:r>
          </a:p>
        </p:txBody>
      </p:sp>
    </p:spTree>
    <p:extLst>
      <p:ext uri="{BB962C8B-B14F-4D97-AF65-F5344CB8AC3E}">
        <p14:creationId xmlns:p14="http://schemas.microsoft.com/office/powerpoint/2010/main" val="311312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0" y="2057399"/>
            <a:ext cx="7556976" cy="37328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1" y="2057400"/>
            <a:ext cx="7556974" cy="373287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weeks when listed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203157"/>
            <a:ext cx="461962" cy="461962"/>
          </a:xfrm>
          <a:prstGeom prst="rect">
            <a:avLst/>
          </a:prstGeom>
        </p:spPr>
      </p:pic>
      <p:sp>
        <p:nvSpPr>
          <p:cNvPr id="11" name="Rectangle 6"/>
          <p:cNvSpPr>
            <a:spLocks/>
          </p:cNvSpPr>
          <p:nvPr/>
        </p:nvSpPr>
        <p:spPr bwMode="auto">
          <a:xfrm>
            <a:off x="776288" y="1219200"/>
            <a:ext cx="6286500" cy="10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9084" tIns="29084" rIns="29084" bIns="29084"/>
          <a:lstStyle/>
          <a:p>
            <a:pPr algn="l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Pricing correctly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helps you strike a deal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when there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Arial" charset="0"/>
              </a:rPr>
              <a:t>is more competition for your home.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19812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There’s something VERY wrong about this picture … do you know what it is?  And, why do nearly every single agent not know about it or how to fix it?</a:t>
            </a:r>
            <a:endParaRPr lang="en-US" sz="18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 – “</a:t>
            </a:r>
            <a:r>
              <a:rPr lang="en-US" smtClean="0"/>
              <a:t>crescendo marketing™”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9" y="1447800"/>
            <a:ext cx="7508502" cy="45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Title 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cons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11509</TotalTime>
  <Pages>0</Pages>
  <Words>1315</Words>
  <Characters>0</Characters>
  <Application>Microsoft Office PowerPoint</Application>
  <PresentationFormat>On-screen Show (4:3)</PresentationFormat>
  <Lines>0</Lines>
  <Paragraphs>175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Calibri</vt:lpstr>
      <vt:lpstr>Gill Sans</vt:lpstr>
      <vt:lpstr>ヒラギノ角ゴ ProN W3</vt:lpstr>
      <vt:lpstr>Default - Title Slide</vt:lpstr>
      <vt:lpstr>icons master</vt:lpstr>
      <vt:lpstr>PowerPoint Presentation</vt:lpstr>
      <vt:lpstr>Realtor® profile</vt:lpstr>
      <vt:lpstr>Community involvement</vt:lpstr>
      <vt:lpstr>My Recent sales</vt:lpstr>
      <vt:lpstr>My testimonials</vt:lpstr>
      <vt:lpstr>My awards and designations</vt:lpstr>
      <vt:lpstr>Asking price vs. selling price</vt:lpstr>
      <vt:lpstr>Critical weeks when listed</vt:lpstr>
      <vt:lpstr>The Solution – “crescendo marketing™”</vt:lpstr>
      <vt:lpstr>Pricing vs. potential buyers</vt:lpstr>
      <vt:lpstr>Importance of pricing</vt:lpstr>
      <vt:lpstr>Recent sale comparables</vt:lpstr>
      <vt:lpstr>Competitive market analysis</vt:lpstr>
      <vt:lpstr>Preview of your home</vt:lpstr>
      <vt:lpstr>Importance of internet home search</vt:lpstr>
      <vt:lpstr>Where buyers find homes</vt:lpstr>
      <vt:lpstr>How buyers found their homes</vt:lpstr>
      <vt:lpstr>Best of all worlds</vt:lpstr>
      <vt:lpstr>Facts that matter</vt:lpstr>
      <vt:lpstr>Social networking</vt:lpstr>
      <vt:lpstr>Because realtor.com® has millions of listings</vt:lpstr>
      <vt:lpstr>Realtor.com® apps</vt:lpstr>
      <vt:lpstr>PowerPoint Presentation</vt:lpstr>
      <vt:lpstr>PowerPoint Presentation</vt:lpstr>
      <vt:lpstr>PowerPoint Presentation</vt:lpstr>
      <vt:lpstr>PowerPoint Presentation</vt:lpstr>
      <vt:lpstr>Realtor.com® brings international buyers to you</vt:lpstr>
      <vt:lpstr>Realtor.com® brings international buyers to you</vt:lpstr>
      <vt:lpstr>Online listing performance report</vt:lpstr>
      <vt:lpstr>PowerPoint Presentation</vt:lpstr>
      <vt:lpstr>PowerPoint Presentation</vt:lpstr>
      <vt:lpstr>Top producer®</vt:lpstr>
      <vt:lpstr>Online marketing advantage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marketing plan</dc:title>
  <dc:creator>Move, Inc.</dc:creator>
  <cp:lastModifiedBy>George Fotion</cp:lastModifiedBy>
  <cp:revision>496</cp:revision>
  <cp:lastPrinted>2012-05-22T21:27:32Z</cp:lastPrinted>
  <dcterms:created xsi:type="dcterms:W3CDTF">2012-12-21T00:25:46Z</dcterms:created>
  <dcterms:modified xsi:type="dcterms:W3CDTF">2014-07-23T03:06:02Z</dcterms:modified>
</cp:coreProperties>
</file>